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3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3"/>
    <p:sldId id="257" r:id="rId4"/>
    <p:sldId id="290" r:id="rId5"/>
    <p:sldId id="274" r:id="rId6"/>
    <p:sldId id="258" r:id="rId7"/>
    <p:sldId id="261" r:id="rId8"/>
    <p:sldId id="260" r:id="rId10"/>
    <p:sldId id="259" r:id="rId11"/>
    <p:sldId id="303" r:id="rId12"/>
    <p:sldId id="304" r:id="rId13"/>
    <p:sldId id="305" r:id="rId14"/>
    <p:sldId id="306" r:id="rId15"/>
    <p:sldId id="307" r:id="rId16"/>
  </p:sldIdLst>
  <p:sldSz cx="18288000" cy="10287000"/>
  <p:notesSz cx="6858000" cy="9144000"/>
  <p:embeddedFontLst>
    <p:embeddedFont>
      <p:font typeface="微软雅黑" panose="020B0503020204020204" charset="-122"/>
      <p:regular r:id="rId20"/>
    </p:embeddedFont>
    <p:embeddedFont>
      <p:font typeface="Arimo" panose="020B0604020202020204"/>
      <p:regular r:id="rId21"/>
    </p:embeddedFont>
    <p:embeddedFont>
      <p:font typeface="可画手书" panose="00020600040101010101" charset="-122"/>
      <p:regular r:id="rId22"/>
    </p:embeddedFont>
    <p:embeddedFont>
      <p:font typeface="TT Rounds Condensed" panose="02000506030000020003"/>
      <p:regular r:id="rId23"/>
    </p:embeddedFont>
    <p:embeddedFont>
      <p:font typeface="Arimo Bold" panose="020B0704020202020204"/>
      <p:bold r:id="rId24"/>
    </p:embeddedFont>
    <p:embeddedFont>
      <p:font typeface="TT Rounds Condensed Bold" panose="02000806030000020003"/>
      <p:bold r:id="rId25"/>
    </p:embeddedFont>
    <p:embeddedFont>
      <p:font typeface="Calibri" panose="020F0502020204030204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BC"/>
    <a:srgbClr val="F8E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58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font" Target="fonts/font10.fntdata"/><Relationship Id="rId28" Type="http://schemas.openxmlformats.org/officeDocument/2006/relationships/font" Target="fonts/font9.fntdata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4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4.png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29.jpe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jpeg"/><Relationship Id="rId8" Type="http://schemas.openxmlformats.org/officeDocument/2006/relationships/image" Target="../media/image35.jpeg"/><Relationship Id="rId7" Type="http://schemas.openxmlformats.org/officeDocument/2006/relationships/image" Target="../media/image34.jpeg"/><Relationship Id="rId6" Type="http://schemas.openxmlformats.org/officeDocument/2006/relationships/image" Target="../media/image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38.jpeg"/><Relationship Id="rId10" Type="http://schemas.openxmlformats.org/officeDocument/2006/relationships/image" Target="../media/image37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4.jpeg"/><Relationship Id="rId3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6.png"/><Relationship Id="rId3" Type="http://schemas.openxmlformats.org/officeDocument/2006/relationships/image" Target="../media/image55.jpe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7214235" y="6976544"/>
            <a:ext cx="3859530" cy="1215390"/>
          </a:xfrm>
          <a:custGeom>
            <a:avLst/>
            <a:gdLst/>
            <a:ahLst/>
            <a:cxnLst/>
            <a:rect l="l" t="t" r="r" b="b"/>
            <a:pathLst>
              <a:path w="4597487" h="1604361">
                <a:moveTo>
                  <a:pt x="0" y="0"/>
                </a:moveTo>
                <a:lnTo>
                  <a:pt x="4597488" y="0"/>
                </a:lnTo>
                <a:lnTo>
                  <a:pt x="4597488" y="1604362"/>
                </a:lnTo>
                <a:lnTo>
                  <a:pt x="0" y="16043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840990" y="2019300"/>
            <a:ext cx="12606020" cy="3267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40"/>
              </a:lnSpc>
            </a:pPr>
            <a:r>
              <a:rPr lang="en-US" sz="10000" b="1">
                <a:solidFill>
                  <a:srgbClr val="FFEBB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rimo" panose="020B0604020202020204"/>
                <a:sym typeface="Arimo" panose="020B0604020202020204"/>
              </a:rPr>
              <a:t>亚健康专业调理</a:t>
            </a:r>
            <a:endParaRPr lang="en-US" sz="10000" b="1">
              <a:solidFill>
                <a:srgbClr val="FFEBBC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  <a:p>
            <a:pPr algn="ctr">
              <a:lnSpc>
                <a:spcPts val="12740"/>
              </a:lnSpc>
            </a:pPr>
            <a:r>
              <a:rPr lang="zh-CN" altLang="en-US" sz="10000" b="1">
                <a:solidFill>
                  <a:srgbClr val="FFEBB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rimo" panose="020B0604020202020204"/>
                <a:sym typeface="Arimo" panose="020B0604020202020204"/>
              </a:rPr>
              <a:t>调和治的区别</a:t>
            </a:r>
            <a:endParaRPr lang="zh-CN" altLang="en-US" sz="10000" b="1">
              <a:solidFill>
                <a:srgbClr val="FFEBBC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037316" y="5905488"/>
            <a:ext cx="8213368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5"/>
              </a:lnSpc>
            </a:pPr>
            <a:r>
              <a:rPr lang="en-US" sz="4855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调理亚健康     全民大健康</a:t>
            </a:r>
            <a:endParaRPr lang="en-US" sz="4855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582506" y="7081637"/>
            <a:ext cx="3122989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4800" b="1" spc="526">
                <a:solidFill>
                  <a:srgbClr val="502B28"/>
                </a:solidFill>
                <a:latin typeface="微软雅黑" panose="020B0503020204020204" charset="-122"/>
                <a:ea typeface="微软雅黑" panose="020B0503020204020204" charset="-122"/>
                <a:cs typeface="Arimo" panose="020B0604020202020204"/>
                <a:sym typeface="Arimo" panose="020B0604020202020204"/>
              </a:rPr>
              <a:t>缪国梅</a:t>
            </a:r>
            <a:endParaRPr lang="en-US" sz="4800" b="1" spc="526">
              <a:solidFill>
                <a:srgbClr val="502B28"/>
              </a:solidFill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</p:txBody>
      </p:sp>
      <p:grpSp>
        <p:nvGrpSpPr>
          <p:cNvPr id="21" name="Group 19"/>
          <p:cNvGrpSpPr/>
          <p:nvPr/>
        </p:nvGrpSpPr>
        <p:grpSpPr>
          <a:xfrm rot="0">
            <a:off x="762000" y="647700"/>
            <a:ext cx="1446530" cy="1214120"/>
            <a:chOff x="0" y="0"/>
            <a:chExt cx="4447692" cy="3628632"/>
          </a:xfrm>
        </p:grpSpPr>
        <p:sp>
          <p:nvSpPr>
            <p:cNvPr id="2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414152" y="1729646"/>
            <a:ext cx="4287736" cy="1113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48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可画手书" panose="00020600040101010101" charset="-122"/>
                <a:sym typeface="可画手书" panose="00020600040101010101" charset="-122"/>
              </a:rPr>
              <a:t>缪国梅</a:t>
            </a:r>
            <a:endParaRPr lang="en-US" sz="48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可画手书" panose="00020600040101010101" charset="-122"/>
              <a:sym typeface="可画手书" panose="00020600040101010101" charset="-122"/>
            </a:endParaRPr>
          </a:p>
        </p:txBody>
      </p:sp>
      <p:sp>
        <p:nvSpPr>
          <p:cNvPr id="14" name="Freeform 14"/>
          <p:cNvSpPr/>
          <p:nvPr/>
        </p:nvSpPr>
        <p:spPr>
          <a:xfrm flipH="1">
            <a:off x="7414057" y="2358923"/>
            <a:ext cx="1153350" cy="424831"/>
          </a:xfrm>
          <a:custGeom>
            <a:avLst/>
            <a:gdLst/>
            <a:ahLst/>
            <a:cxnLst/>
            <a:rect l="l" t="t" r="r" b="b"/>
            <a:pathLst>
              <a:path w="1153350" h="424831">
                <a:moveTo>
                  <a:pt x="1153350" y="0"/>
                </a:moveTo>
                <a:lnTo>
                  <a:pt x="0" y="0"/>
                </a:lnTo>
                <a:lnTo>
                  <a:pt x="0" y="424831"/>
                </a:lnTo>
                <a:lnTo>
                  <a:pt x="1153350" y="424831"/>
                </a:lnTo>
                <a:lnTo>
                  <a:pt x="11533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68" b="-6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515613" y="2358923"/>
            <a:ext cx="1153350" cy="424831"/>
          </a:xfrm>
          <a:custGeom>
            <a:avLst/>
            <a:gdLst/>
            <a:ahLst/>
            <a:cxnLst/>
            <a:rect l="l" t="t" r="r" b="b"/>
            <a:pathLst>
              <a:path w="1153350" h="424831">
                <a:moveTo>
                  <a:pt x="0" y="0"/>
                </a:moveTo>
                <a:lnTo>
                  <a:pt x="1153350" y="0"/>
                </a:lnTo>
                <a:lnTo>
                  <a:pt x="1153350" y="424831"/>
                </a:lnTo>
                <a:lnTo>
                  <a:pt x="0" y="4248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68" b="-68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6858013" y="3162206"/>
            <a:ext cx="9682467" cy="458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2320" lvl="2" indent="-260985" algn="l">
              <a:lnSpc>
                <a:spcPts val="7155"/>
              </a:lnSpc>
              <a:buFont typeface="Arial" panose="020B0604020202020204"/>
              <a:buChar char="⚬"/>
            </a:pPr>
            <a:r>
              <a:rPr lang="en-US" sz="3420" b="1" spc="585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-粗体 Bold" panose="02020600000000000000" charset="-122"/>
              </a:rPr>
              <a:t>中医药文化工作委员会专家组副主任</a:t>
            </a:r>
            <a:endParaRPr lang="en-US" sz="3420" b="1" spc="585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宋体-粗体 Bold" panose="02020600000000000000" charset="-122"/>
            </a:endParaRPr>
          </a:p>
          <a:p>
            <a:pPr marL="782320" lvl="2" indent="-260985" algn="l">
              <a:lnSpc>
                <a:spcPts val="7155"/>
              </a:lnSpc>
              <a:buFont typeface="Arial" panose="020B0604020202020204"/>
              <a:buChar char="⚬"/>
            </a:pPr>
            <a:r>
              <a:rPr lang="zh-CN" altLang="en-US" sz="3420" b="1" spc="585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-粗体 Bold" panose="02020600000000000000" charset="-122"/>
              </a:rPr>
              <a:t>全</a:t>
            </a:r>
            <a:r>
              <a:rPr lang="en-US" sz="3420" b="1" spc="585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-粗体 Bold" panose="02020600000000000000" charset="-122"/>
              </a:rPr>
              <a:t>国妇女健康工程专家组专家</a:t>
            </a:r>
            <a:endParaRPr lang="en-US" sz="3420" b="1" spc="585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宋体-粗体 Bold" panose="02020600000000000000" charset="-122"/>
            </a:endParaRPr>
          </a:p>
          <a:p>
            <a:pPr marL="782320" lvl="2" indent="-260985" algn="l">
              <a:lnSpc>
                <a:spcPts val="7155"/>
              </a:lnSpc>
              <a:buFont typeface="Arial" panose="020B0604020202020204"/>
              <a:buChar char="⚬"/>
            </a:pPr>
            <a:r>
              <a:rPr lang="en-US" sz="3420" b="1" spc="585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-粗体 Bold" panose="02020600000000000000" charset="-122"/>
              </a:rPr>
              <a:t>亚健康调理专家组专家</a:t>
            </a:r>
            <a:endParaRPr lang="en-US" sz="3420" b="1" spc="585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宋体-粗体 Bold" panose="02020600000000000000" charset="-122"/>
            </a:endParaRPr>
          </a:p>
          <a:p>
            <a:pPr marL="782320" lvl="2" indent="-260985" algn="l">
              <a:lnSpc>
                <a:spcPts val="7155"/>
              </a:lnSpc>
              <a:buFont typeface="Arial" panose="020B0604020202020204"/>
              <a:buChar char="⚬"/>
            </a:pPr>
            <a:r>
              <a:rPr lang="en-US" sz="3420" b="1" spc="585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-粗体 Bold" panose="02020600000000000000" charset="-122"/>
              </a:rPr>
              <a:t>上海身心灵健康管理有限公司法人</a:t>
            </a:r>
            <a:endParaRPr lang="en-US" sz="3420" b="1" spc="585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宋体-粗体 Bold" panose="02020600000000000000" charset="-122"/>
            </a:endParaRPr>
          </a:p>
          <a:p>
            <a:pPr marL="782320" lvl="2" indent="-260985" algn="l">
              <a:lnSpc>
                <a:spcPts val="7155"/>
              </a:lnSpc>
              <a:buFont typeface="Arial" panose="020B0604020202020204"/>
              <a:buChar char="⚬"/>
            </a:pPr>
            <a:r>
              <a:rPr lang="en-US" sz="3420" b="1" spc="585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-粗体 Bold" panose="02020600000000000000" charset="-122"/>
              </a:rPr>
              <a:t>近30年《温度解百病》执行倡导者  </a:t>
            </a:r>
            <a:endParaRPr lang="en-US" sz="3420" b="1" spc="585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宋体-粗体 Bold" panose="02020600000000000000" charset="-122"/>
            </a:endParaRPr>
          </a:p>
        </p:txBody>
      </p:sp>
      <p:grpSp>
        <p:nvGrpSpPr>
          <p:cNvPr id="21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2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24" name="图片 23" descr="图层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5115" y="1104900"/>
            <a:ext cx="4032885" cy="8505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3657600" y="495300"/>
            <a:ext cx="11875135" cy="1113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zh-CN" altLang="en-US" sz="62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可画手书" panose="00020600040101010101" charset="-122"/>
                <a:sym typeface="可画手书" panose="00020600040101010101" charset="-122"/>
              </a:rPr>
              <a:t>健康的底层逻辑（认知导航）</a:t>
            </a:r>
            <a:endParaRPr lang="zh-CN" altLang="en-US" sz="62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可画手书" panose="00020600040101010101" charset="-122"/>
              <a:sym typeface="可画手书" panose="00020600040101010101" charset="-122"/>
            </a:endParaRPr>
          </a:p>
        </p:txBody>
      </p:sp>
      <p:grpSp>
        <p:nvGrpSpPr>
          <p:cNvPr id="19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pic>
        <p:nvPicPr>
          <p:cNvPr id="14" name="6d895f5cf1b3f9af07d53ea57dcbbf7b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2933065"/>
            <a:ext cx="5493385" cy="7027545"/>
          </a:xfrm>
          <a:prstGeom prst="rect">
            <a:avLst/>
          </a:prstGeom>
        </p:spPr>
      </p:pic>
      <p:pic>
        <p:nvPicPr>
          <p:cNvPr id="15" name="图片 14" descr="affd2e49a277ed1e07090cb2eccfe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6400" y="2945130"/>
            <a:ext cx="3329940" cy="3175000"/>
          </a:xfrm>
          <a:prstGeom prst="rect">
            <a:avLst/>
          </a:prstGeom>
        </p:spPr>
      </p:pic>
      <p:pic>
        <p:nvPicPr>
          <p:cNvPr id="16" name="图片 15" descr="1dd7589fcb30fc2d362b3e93d2b64e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2800" y="2933700"/>
            <a:ext cx="5179695" cy="3186430"/>
          </a:xfrm>
          <a:prstGeom prst="rect">
            <a:avLst/>
          </a:prstGeom>
        </p:spPr>
      </p:pic>
      <p:pic>
        <p:nvPicPr>
          <p:cNvPr id="17" name="图片 16" descr="d3a7733cbdbe124b4c6b8de92b0c7f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2800" y="6235065"/>
            <a:ext cx="5180330" cy="3725545"/>
          </a:xfrm>
          <a:prstGeom prst="rect">
            <a:avLst/>
          </a:prstGeom>
        </p:spPr>
      </p:pic>
      <p:pic>
        <p:nvPicPr>
          <p:cNvPr id="18" name="图片 17" descr="a7afdcd74bc098beb2281dfa5b66ca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98145" y="6235700"/>
            <a:ext cx="3335020" cy="3725545"/>
          </a:xfrm>
          <a:prstGeom prst="rect">
            <a:avLst/>
          </a:prstGeom>
        </p:spPr>
      </p:pic>
      <p:sp>
        <p:nvSpPr>
          <p:cNvPr id="21" name="TextBox 13"/>
          <p:cNvSpPr txBox="1"/>
          <p:nvPr/>
        </p:nvSpPr>
        <p:spPr>
          <a:xfrm>
            <a:off x="728345" y="1744345"/>
            <a:ext cx="5865495" cy="1113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ctr">
              <a:lnSpc>
                <a:spcPts val="8680"/>
              </a:lnSpc>
            </a:pPr>
            <a:r>
              <a:rPr lang="zh-CN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可画手书" panose="00020600040101010101" charset="-122"/>
                <a:sym typeface="可画手书" panose="00020600040101010101" charset="-122"/>
              </a:rPr>
              <a:t>生病了去哪里？</a:t>
            </a:r>
            <a:endParaRPr lang="zh-CN" altLang="en-US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可画手书" panose="00020600040101010101" charset="-122"/>
              <a:sym typeface="可画手书" panose="00020600040101010101" charset="-122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858000" y="1744345"/>
            <a:ext cx="5865495" cy="1113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ctr">
              <a:lnSpc>
                <a:spcPts val="8680"/>
              </a:lnSpc>
            </a:pPr>
            <a:r>
              <a:rPr lang="zh-CN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可画手书" panose="00020600040101010101" charset="-122"/>
                <a:sym typeface="可画手书" panose="00020600040101010101" charset="-122"/>
              </a:rPr>
              <a:t>还营养为一线治疗</a:t>
            </a:r>
            <a:endParaRPr lang="zh-CN" altLang="en-US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可画手书" panose="00020600040101010101" charset="-122"/>
              <a:sym typeface="可画手书" panose="00020600040101010101" charset="-122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2115800" y="1744345"/>
            <a:ext cx="5865495" cy="1113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ctr">
              <a:lnSpc>
                <a:spcPts val="8680"/>
              </a:lnSpc>
            </a:pPr>
            <a:r>
              <a:rPr lang="zh-CN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可画手书" panose="00020600040101010101" charset="-122"/>
                <a:sym typeface="可画手书" panose="00020600040101010101" charset="-122"/>
              </a:rPr>
              <a:t>凭什么选择我们？</a:t>
            </a:r>
            <a:endParaRPr lang="zh-CN" altLang="en-US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可画手书" panose="00020600040101010101" charset="-122"/>
              <a:sym typeface="可画手书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22" name="TextBox 16"/>
          <p:cNvSpPr txBox="1"/>
          <p:nvPr/>
        </p:nvSpPr>
        <p:spPr>
          <a:xfrm>
            <a:off x="533400" y="190660"/>
            <a:ext cx="16624639" cy="163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ctr">
              <a:lnSpc>
                <a:spcPts val="12740"/>
              </a:lnSpc>
            </a:pPr>
            <a:r>
              <a:rPr lang="zh-CN" altLang="en-US" sz="62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rimo" panose="020B0604020202020204"/>
                <a:sym typeface="Arimo" panose="020B0604020202020204"/>
              </a:rPr>
              <a:t>服务顾客的底层逻辑</a:t>
            </a:r>
            <a:endParaRPr lang="zh-CN" altLang="en-US" sz="62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2743200" y="2476500"/>
            <a:ext cx="6605270" cy="190182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2740"/>
              </a:lnSpc>
            </a:pPr>
            <a:r>
              <a:rPr lang="zh-CN" altLang="en-US" sz="4000" b="1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Arimo" panose="020B0604020202020204"/>
                <a:sym typeface="Arimo" panose="020B0604020202020204"/>
              </a:rPr>
              <a:t>逻辑：万事万物的规律</a:t>
            </a:r>
            <a:endParaRPr lang="zh-CN" altLang="en-US" sz="4000" b="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  <a:p>
            <a:pPr algn="l">
              <a:lnSpc>
                <a:spcPts val="12740"/>
              </a:lnSpc>
            </a:pPr>
            <a:endParaRPr lang="zh-CN" altLang="en-US" sz="4400" b="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  <a:p>
            <a:pPr algn="l">
              <a:lnSpc>
                <a:spcPts val="12740"/>
              </a:lnSpc>
            </a:pPr>
            <a:endParaRPr lang="zh-CN" altLang="en-US" sz="4400" b="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14800" y="4686300"/>
            <a:ext cx="4182745" cy="2025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1.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调理观念（方向）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  <a:p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2.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调理流程（思路）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  <a:p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3.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调理方法（专业）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10896600" y="2476500"/>
            <a:ext cx="6605270" cy="190182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l">
              <a:lnSpc>
                <a:spcPts val="12740"/>
              </a:lnSpc>
            </a:pPr>
            <a:r>
              <a:rPr lang="zh-CN" altLang="en-US" sz="4000" b="1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Arimo" panose="020B0604020202020204"/>
                <a:sym typeface="Arimo" panose="020B0604020202020204"/>
              </a:rPr>
              <a:t>养生的逻辑</a:t>
            </a:r>
            <a:endParaRPr lang="zh-CN" altLang="en-US" sz="4400" b="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  <a:p>
            <a:pPr algn="l">
              <a:lnSpc>
                <a:spcPts val="12740"/>
              </a:lnSpc>
            </a:pPr>
            <a:endParaRPr lang="zh-CN" altLang="en-US" sz="4400" b="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Arimo" panose="020B0604020202020204"/>
              <a:sym typeface="Arimo" panose="020B0604020202020204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820400" y="4076700"/>
            <a:ext cx="7518400" cy="30460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1.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道</a:t>
            </a:r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----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思维认知（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定方向）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  <a:p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2.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术</a:t>
            </a:r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----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方法技术（温度和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营养）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  <a:p>
            <a:pPr algn="l"/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有道无术</a:t>
            </a:r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 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空中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楼阁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  <a:p>
            <a:pPr algn="l"/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有术无道</a:t>
            </a:r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 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南辕北辙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  <a:p>
            <a:pPr algn="l"/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道术结合</a:t>
            </a:r>
            <a:r>
              <a:rPr lang="en-US" altLang="zh-CN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 </a:t>
            </a:r>
            <a:r>
              <a:rPr lang="zh-CN" altLang="en-US" sz="320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" panose="020B0604020202020204"/>
              </a:rPr>
              <a:t>珠联璧合</a:t>
            </a:r>
            <a:endParaRPr lang="zh-CN" altLang="en-US" sz="320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" panose="020B0604020202020204"/>
            </a:endParaRPr>
          </a:p>
        </p:txBody>
      </p:sp>
      <p:pic>
        <p:nvPicPr>
          <p:cNvPr id="29" name="图片 28" descr="微信图片_20241222161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600" y="6694805"/>
            <a:ext cx="2816225" cy="2792095"/>
          </a:xfrm>
          <a:prstGeom prst="rect">
            <a:avLst/>
          </a:prstGeom>
        </p:spPr>
      </p:pic>
      <p:pic>
        <p:nvPicPr>
          <p:cNvPr id="30" name="图片 29" descr="微信图片_20241222161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8200" y="6694805"/>
            <a:ext cx="2815590" cy="2857500"/>
          </a:xfrm>
          <a:prstGeom prst="rect">
            <a:avLst/>
          </a:prstGeom>
        </p:spPr>
      </p:pic>
      <p:pic>
        <p:nvPicPr>
          <p:cNvPr id="31" name="图片 30" descr="微信图片_202412221611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6694805"/>
            <a:ext cx="2812415" cy="2846705"/>
          </a:xfrm>
          <a:prstGeom prst="rect">
            <a:avLst/>
          </a:prstGeom>
        </p:spPr>
      </p:pic>
      <p:pic>
        <p:nvPicPr>
          <p:cNvPr id="32" name="图片 31" descr="微信图片_202412221616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6591300"/>
            <a:ext cx="2204085" cy="2938780"/>
          </a:xfrm>
          <a:prstGeom prst="rect">
            <a:avLst/>
          </a:prstGeom>
        </p:spPr>
      </p:pic>
      <p:pic>
        <p:nvPicPr>
          <p:cNvPr id="33" name="图片 32" descr="微信图片_202412221616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715" y="6581775"/>
            <a:ext cx="1356995" cy="2940685"/>
          </a:xfrm>
          <a:prstGeom prst="rect">
            <a:avLst/>
          </a:prstGeom>
        </p:spPr>
      </p:pic>
      <p:pic>
        <p:nvPicPr>
          <p:cNvPr id="34" name="图片 33" descr="微信图片_202412221616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0800" y="6607175"/>
            <a:ext cx="2942590" cy="293941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4648200" y="2247900"/>
            <a:ext cx="8060055" cy="777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认知        行为       </a:t>
            </a:r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40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</a:t>
            </a:r>
            <a:r>
              <a:rPr lang="en-US" altLang="zh-CN" sz="40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40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结果</a:t>
            </a:r>
            <a:endParaRPr lang="zh-CN" altLang="en-US" sz="4000" b="1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>
            <a:off x="5867400" y="2604135"/>
            <a:ext cx="952500" cy="63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8077200" y="2591435"/>
            <a:ext cx="952500" cy="63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10439400" y="2585085"/>
            <a:ext cx="952500" cy="63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4191000" y="4037965"/>
            <a:ext cx="45662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想         说         做</a:t>
            </a:r>
            <a:endParaRPr lang="zh-CN" altLang="en-US" sz="3200" b="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3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pic>
        <p:nvPicPr>
          <p:cNvPr id="13" name="图片 12" descr="d8d8b067ac5ef131b0848c10ceb03c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105" y="6607175"/>
            <a:ext cx="2207895" cy="29451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0">
            <a:off x="5418471" y="5361025"/>
            <a:ext cx="6619950" cy="3725753"/>
            <a:chOff x="0" y="0"/>
            <a:chExt cx="25487242" cy="143443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87230" cy="14344314"/>
            </a:xfrm>
            <a:custGeom>
              <a:avLst/>
              <a:gdLst/>
              <a:ahLst/>
              <a:cxnLst/>
              <a:rect l="l" t="t" r="r" b="b"/>
              <a:pathLst>
                <a:path w="25487230" h="14344314">
                  <a:moveTo>
                    <a:pt x="0" y="0"/>
                  </a:moveTo>
                  <a:lnTo>
                    <a:pt x="25487230" y="0"/>
                  </a:lnTo>
                  <a:lnTo>
                    <a:pt x="25487230" y="14344314"/>
                  </a:lnTo>
                  <a:lnTo>
                    <a:pt x="0" y="14344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473" r="-3473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990907" y="4838507"/>
            <a:ext cx="3120243" cy="5198045"/>
          </a:xfrm>
          <a:custGeom>
            <a:avLst/>
            <a:gdLst/>
            <a:ahLst/>
            <a:cxnLst/>
            <a:rect l="l" t="t" r="r" b="b"/>
            <a:pathLst>
              <a:path w="3120243" h="5198045">
                <a:moveTo>
                  <a:pt x="0" y="0"/>
                </a:moveTo>
                <a:lnTo>
                  <a:pt x="3120243" y="0"/>
                </a:lnTo>
                <a:lnTo>
                  <a:pt x="3120243" y="5198045"/>
                </a:lnTo>
                <a:lnTo>
                  <a:pt x="0" y="51980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8" b="-4078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106498" y="4838898"/>
            <a:ext cx="4387819" cy="5007496"/>
          </a:xfrm>
          <a:custGeom>
            <a:avLst/>
            <a:gdLst/>
            <a:ahLst/>
            <a:cxnLst/>
            <a:rect l="l" t="t" r="r" b="b"/>
            <a:pathLst>
              <a:path w="4387819" h="5007496">
                <a:moveTo>
                  <a:pt x="0" y="0"/>
                </a:moveTo>
                <a:lnTo>
                  <a:pt x="4387818" y="0"/>
                </a:lnTo>
                <a:lnTo>
                  <a:pt x="4387818" y="5007496"/>
                </a:lnTo>
                <a:lnTo>
                  <a:pt x="0" y="5007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495800" y="876300"/>
            <a:ext cx="9958705" cy="240728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just">
              <a:lnSpc>
                <a:spcPts val="5760"/>
              </a:lnSpc>
            </a:pPr>
            <a:r>
              <a:rPr lang="zh-CN" altLang="en-US" sz="6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亚健康调理的标准（认知）</a:t>
            </a:r>
            <a:endParaRPr lang="en-US" sz="6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5760"/>
              </a:lnSpc>
              <a:spcBef>
                <a:spcPct val="0"/>
              </a:spcBef>
            </a:pPr>
            <a:r>
              <a:rPr lang="en-US" sz="4400" b="1" spc="44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1.治不好的病为什么能调好</a:t>
            </a:r>
            <a:r>
              <a:rPr lang="zh-CN" altLang="en-US" sz="4400" b="1" spc="44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？</a:t>
            </a:r>
            <a:endParaRPr lang="zh-CN" altLang="en-US" sz="4400" b="1" spc="44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82625" y="3162300"/>
            <a:ext cx="7583170" cy="1674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65"/>
              </a:lnSpc>
            </a:pPr>
            <a:r>
              <a:rPr lang="en-US" sz="2400" b="1" spc="24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人类很聪明：</a:t>
            </a:r>
            <a:endParaRPr lang="en-US" sz="2400" b="1" spc="24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l">
              <a:lnSpc>
                <a:spcPts val="3265"/>
              </a:lnSpc>
            </a:pPr>
            <a:r>
              <a:rPr lang="en-US" sz="2400" b="1" spc="24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🔹 桌子坏了，用木头修，因为桌子是木头做的；</a:t>
            </a:r>
            <a:endParaRPr lang="en-US" sz="2400" b="1" spc="24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l">
              <a:lnSpc>
                <a:spcPts val="3265"/>
              </a:lnSpc>
            </a:pPr>
            <a:r>
              <a:rPr lang="en-US" sz="2400" b="1" spc="24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🔹 墙坏了用砖修，因为墙是砖垒起来的；</a:t>
            </a:r>
            <a:endParaRPr lang="en-US" sz="2400" b="1" spc="24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l">
              <a:lnSpc>
                <a:spcPts val="3265"/>
              </a:lnSpc>
              <a:spcBef>
                <a:spcPct val="0"/>
              </a:spcBef>
            </a:pP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067800" y="3162300"/>
            <a:ext cx="8359140" cy="1852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90"/>
              </a:lnSpc>
            </a:pPr>
            <a:r>
              <a:rPr lang="en-US" sz="2400" b="1" spc="21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人类又很迷茫：</a:t>
            </a:r>
            <a:endParaRPr lang="en-US" sz="2400" b="1" spc="2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l">
              <a:lnSpc>
                <a:spcPts val="2890"/>
              </a:lnSpc>
            </a:pPr>
            <a:r>
              <a:rPr lang="en-US" sz="2400" b="1" spc="21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身体坏了，却不知道用原料来修，很多人选择用药修！</a:t>
            </a:r>
            <a:endParaRPr lang="en-US" sz="2400" b="1" spc="2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l">
              <a:lnSpc>
                <a:spcPts val="2890"/>
              </a:lnSpc>
            </a:pPr>
            <a:r>
              <a:rPr lang="en-US" sz="2400" b="1" spc="21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人体细胞器官需要的没有一颗是药物！这样修是不合理的！</a:t>
            </a:r>
            <a:endParaRPr lang="en-US" sz="2400" b="1" spc="2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l">
              <a:lnSpc>
                <a:spcPts val="2890"/>
              </a:lnSpc>
            </a:pPr>
            <a:r>
              <a:rPr lang="en-US" sz="2400" b="1" spc="21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人是由什么做的呢?</a:t>
            </a:r>
            <a:endParaRPr lang="en-US" sz="2400" b="1" spc="21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l">
              <a:lnSpc>
                <a:spcPts val="2890"/>
              </a:lnSpc>
              <a:spcBef>
                <a:spcPct val="0"/>
              </a:spcBef>
            </a:pP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3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2819400" y="571500"/>
            <a:ext cx="14262735" cy="150050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7920"/>
              </a:lnSpc>
            </a:pPr>
            <a:r>
              <a:rPr lang="zh-CN" altLang="en-US" sz="48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中医调理的标准</a:t>
            </a:r>
            <a:r>
              <a:rPr lang="en-US" altLang="zh-CN" sz="6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        </a:t>
            </a:r>
            <a:r>
              <a:rPr lang="zh-CN" altLang="en-US" sz="48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西医治疗标准</a:t>
            </a:r>
            <a:endParaRPr lang="en-US" sz="4800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5760"/>
              </a:lnSpc>
            </a:pPr>
            <a:r>
              <a:rPr lang="en-US" sz="48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</a:t>
            </a:r>
            <a:endParaRPr lang="en-US" sz="4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819400" y="2022475"/>
            <a:ext cx="5844540" cy="295084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健康服务分三步</a:t>
            </a:r>
            <a:endParaRPr lang="zh-CN" altLang="en-US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4800"/>
              </a:lnSpc>
            </a:pP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1.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三道门（方向）</a:t>
            </a:r>
            <a:endParaRPr lang="zh-CN" altLang="en-US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4800"/>
              </a:lnSpc>
            </a:pP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2.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四大基石（习惯）</a:t>
            </a:r>
            <a:endParaRPr lang="zh-CN" altLang="en-US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4800"/>
              </a:lnSpc>
            </a:pP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3.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温度和营养（方法）</a:t>
            </a:r>
            <a:endParaRPr lang="zh-CN" altLang="en-US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4800"/>
              </a:lnSpc>
            </a:pPr>
            <a:endParaRPr lang="zh-CN" altLang="en-US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</p:txBody>
      </p:sp>
      <p:sp>
        <p:nvSpPr>
          <p:cNvPr id="21" name="Freeform 21" descr="c6279ff5e9a43adcb4c1e083af88eca"/>
          <p:cNvSpPr/>
          <p:nvPr/>
        </p:nvSpPr>
        <p:spPr>
          <a:xfrm>
            <a:off x="1369060" y="7517765"/>
            <a:ext cx="4520565" cy="1974850"/>
          </a:xfrm>
          <a:custGeom>
            <a:avLst/>
            <a:gdLst/>
            <a:ahLst/>
            <a:cxnLst/>
            <a:rect l="l" t="t" r="r" b="b"/>
            <a:pathLst>
              <a:path w="4927600" h="3257550">
                <a:moveTo>
                  <a:pt x="0" y="0"/>
                </a:moveTo>
                <a:lnTo>
                  <a:pt x="4927600" y="0"/>
                </a:lnTo>
                <a:lnTo>
                  <a:pt x="4927600" y="3257550"/>
                </a:lnTo>
                <a:lnTo>
                  <a:pt x="0" y="3257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" b="-3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8534400" y="2025015"/>
            <a:ext cx="9588500" cy="364871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en-US" sz="40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       </a:t>
            </a:r>
            <a:r>
              <a:rPr lang="zh-CN" altLang="en-US" sz="40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治疗分三步</a:t>
            </a:r>
            <a:r>
              <a:rPr lang="en-US" sz="40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                                                   </a:t>
            </a:r>
            <a:endParaRPr lang="en-US" sz="40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4800"/>
              </a:lnSpc>
            </a:pPr>
            <a:r>
              <a:rPr lang="en-US" altLang="zh-CN" sz="40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       </a:t>
            </a: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1.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挂号（定方向）去哪个科</a:t>
            </a: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？</a:t>
            </a: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     </a:t>
            </a:r>
            <a:endParaRPr lang="en-US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4800"/>
              </a:lnSpc>
            </a:pPr>
            <a:r>
              <a:rPr 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        2.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检查（报告单）怎么治？</a:t>
            </a:r>
            <a:endParaRPr lang="en-US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  <a:p>
            <a:pPr algn="l">
              <a:lnSpc>
                <a:spcPts val="4800"/>
              </a:lnSpc>
            </a:pPr>
            <a:r>
              <a:rPr 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        3.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治疗</a:t>
            </a: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</a:t>
            </a:r>
            <a:r>
              <a:rPr lang="zh-CN" altLang="en-US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（没事、回家、吃药、手术）</a:t>
            </a:r>
            <a:r>
              <a:rPr lang="en-US" altLang="zh-CN" sz="3600" b="1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mo Bold" panose="020B0704020202020204"/>
              </a:rPr>
              <a:t>     </a:t>
            </a:r>
            <a:endParaRPr lang="en-US" altLang="zh-CN" sz="3600" b="1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mo Bold" panose="020B0704020202020204"/>
            </a:endParaRPr>
          </a:p>
        </p:txBody>
      </p:sp>
      <p:pic>
        <p:nvPicPr>
          <p:cNvPr id="28" name="图片 27" descr="4f54f1efcbafc123940e6637f651d89"/>
          <p:cNvPicPr>
            <a:picLocks noChangeAspect="1"/>
          </p:cNvPicPr>
          <p:nvPr/>
        </p:nvPicPr>
        <p:blipFill>
          <a:blip r:embed="rId3"/>
          <a:srcRect t="30168"/>
          <a:stretch>
            <a:fillRect/>
          </a:stretch>
        </p:blipFill>
        <p:spPr>
          <a:xfrm>
            <a:off x="1369060" y="5753100"/>
            <a:ext cx="4596765" cy="1587500"/>
          </a:xfrm>
          <a:prstGeom prst="rect">
            <a:avLst/>
          </a:prstGeom>
        </p:spPr>
      </p:pic>
      <p:pic>
        <p:nvPicPr>
          <p:cNvPr id="31" name="图片 30" descr="1c37d3c5850d18fcee395b7fd00f15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275" y="5201920"/>
            <a:ext cx="3324225" cy="1957705"/>
          </a:xfrm>
          <a:prstGeom prst="rect">
            <a:avLst/>
          </a:prstGeom>
        </p:spPr>
      </p:pic>
      <p:pic>
        <p:nvPicPr>
          <p:cNvPr id="32" name="图片 31" descr="ce1ef1dedfa780ee77068caac16e7c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0850" y="7605395"/>
            <a:ext cx="3295650" cy="220599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7000" y="5201920"/>
            <a:ext cx="3634105" cy="46056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850" y="5143500"/>
            <a:ext cx="2794000" cy="2166620"/>
          </a:xfrm>
          <a:prstGeom prst="rect">
            <a:avLst/>
          </a:prstGeom>
        </p:spPr>
      </p:pic>
      <p:sp>
        <p:nvSpPr>
          <p:cNvPr id="20" name="Freeform 24" descr="ecc7f93c52351f52ab9107d23b88c35"/>
          <p:cNvSpPr/>
          <p:nvPr/>
        </p:nvSpPr>
        <p:spPr>
          <a:xfrm>
            <a:off x="6165850" y="7517765"/>
            <a:ext cx="2794000" cy="1975485"/>
          </a:xfrm>
          <a:custGeom>
            <a:avLst/>
            <a:gdLst/>
            <a:ahLst/>
            <a:cxnLst/>
            <a:rect l="l" t="t" r="r" b="b"/>
            <a:pathLst>
              <a:path w="4876165" h="3971290">
                <a:moveTo>
                  <a:pt x="0" y="0"/>
                </a:moveTo>
                <a:lnTo>
                  <a:pt x="4876165" y="0"/>
                </a:lnTo>
                <a:lnTo>
                  <a:pt x="4876165" y="3971290"/>
                </a:lnTo>
                <a:lnTo>
                  <a:pt x="0" y="39712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6753" b="-26753"/>
            </a:stretch>
          </a:blipFill>
        </p:spPr>
      </p:sp>
      <p:grpSp>
        <p:nvGrpSpPr>
          <p:cNvPr id="3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16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0">
            <a:off x="2514600" y="2247900"/>
            <a:ext cx="13411200" cy="1223645"/>
            <a:chOff x="0" y="0"/>
            <a:chExt cx="18818860" cy="30158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818861" cy="3015869"/>
            </a:xfrm>
            <a:custGeom>
              <a:avLst/>
              <a:gdLst/>
              <a:ahLst/>
              <a:cxnLst/>
              <a:rect l="l" t="t" r="r" b="b"/>
              <a:pathLst>
                <a:path w="18818861" h="3015869">
                  <a:moveTo>
                    <a:pt x="0" y="0"/>
                  </a:moveTo>
                  <a:lnTo>
                    <a:pt x="18818861" y="0"/>
                  </a:lnTo>
                  <a:lnTo>
                    <a:pt x="18818861" y="3015869"/>
                  </a:lnTo>
                  <a:lnTo>
                    <a:pt x="0" y="301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994" b="-3992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4800600" y="2324100"/>
            <a:ext cx="3310890" cy="7493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5585"/>
              </a:lnSpc>
            </a:pPr>
            <a:r>
              <a:rPr lang="en-US" sz="2800" b="1" spc="322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预防（上医）</a:t>
            </a:r>
            <a:endParaRPr lang="en-US" sz="2800" b="1" spc="322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思源宋体-粗体 Bold" panose="02020600000000000000" charset="-122"/>
              <a:sym typeface="思源宋体-粗体 Bold" panose="020206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153239" y="2352719"/>
            <a:ext cx="3990529" cy="645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2800" b="1" spc="326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保健（中医调理）</a:t>
            </a:r>
            <a:endParaRPr lang="en-US" sz="2800" b="1" spc="326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思源宋体-粗体 Bold" panose="02020600000000000000" charset="-122"/>
              <a:sym typeface="思源宋体-粗体 Bold" panose="020206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57200" y="4152900"/>
            <a:ext cx="5278755" cy="120777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7035"/>
              </a:lnSpc>
            </a:pPr>
            <a:r>
              <a:rPr lang="en-US" sz="2800" b="1" spc="457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厨房的门（吃饭）</a:t>
            </a:r>
            <a:r>
              <a:rPr lang="zh-CN" altLang="en-US" sz="2800" b="1" spc="457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预防</a:t>
            </a:r>
            <a:endParaRPr lang="zh-CN" altLang="en-US" sz="2800" b="1" spc="457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思源宋体-粗体 Bold" panose="02020600000000000000" charset="-122"/>
              <a:sym typeface="思源宋体-粗体 Bold" panose="02020600000000000000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248400" y="4095750"/>
            <a:ext cx="6385560" cy="112395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7335"/>
              </a:lnSpc>
            </a:pPr>
            <a:r>
              <a:rPr lang="en-US" sz="2800" b="1" spc="475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养生馆的门（吃保健品）</a:t>
            </a:r>
            <a:r>
              <a:rPr lang="zh-CN" altLang="en-US" sz="2800" b="1" spc="475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保健</a:t>
            </a:r>
            <a:r>
              <a:rPr lang="en-US" sz="2800" b="1" spc="475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调理</a:t>
            </a:r>
            <a:endParaRPr lang="en-US" sz="2800" b="1" spc="475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思源宋体-粗体 Bold" panose="02020600000000000000" charset="-122"/>
              <a:sym typeface="思源宋体-粗体 Bold" panose="02020600000000000000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801600" y="4093210"/>
            <a:ext cx="4964430" cy="92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45"/>
              </a:lnSpc>
            </a:pPr>
            <a:r>
              <a:rPr lang="en-US" sz="2800" b="1" spc="470">
                <a:solidFill>
                  <a:srgbClr val="FFEBBC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医院的门（吃药）治疗</a:t>
            </a:r>
            <a:endParaRPr lang="en-US" sz="2800" b="1" spc="470">
              <a:solidFill>
                <a:srgbClr val="FFEBBC"/>
              </a:solidFill>
              <a:latin typeface="微软雅黑" panose="020B0503020204020204" charset="-122"/>
              <a:ea typeface="微软雅黑" panose="020B0503020204020204" charset="-122"/>
              <a:cs typeface="思源宋体-粗体 Bold" panose="02020600000000000000" charset="-122"/>
              <a:sym typeface="思源宋体-粗体 Bold" panose="02020600000000000000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344295" y="2400344"/>
            <a:ext cx="2884140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5"/>
              </a:lnSpc>
            </a:pPr>
            <a:r>
              <a:rPr lang="en-US" sz="2800" b="1" spc="315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宋体-粗体 Bold" panose="02020600000000000000" charset="-122"/>
                <a:sym typeface="思源宋体-粗体 Bold" panose="02020600000000000000" charset="-122"/>
              </a:rPr>
              <a:t>治疗（医生）</a:t>
            </a:r>
            <a:endParaRPr lang="en-US" sz="2800" b="1" spc="315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思源宋体-粗体 Bold" panose="02020600000000000000" charset="-122"/>
              <a:sym typeface="思源宋体-粗体 Bold" panose="02020600000000000000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957830" y="3486785"/>
            <a:ext cx="13420090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4000" b="1" spc="44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难受           症状          小病         慢性病              大病</a:t>
            </a:r>
            <a:endParaRPr lang="en-US" sz="4000" b="1" spc="44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27" name="Freeform 27" descr="微信图片_20240609193151"/>
          <p:cNvSpPr/>
          <p:nvPr/>
        </p:nvSpPr>
        <p:spPr>
          <a:xfrm>
            <a:off x="1042670" y="5181600"/>
            <a:ext cx="3633470" cy="2263775"/>
          </a:xfrm>
          <a:custGeom>
            <a:avLst/>
            <a:gdLst/>
            <a:ahLst/>
            <a:cxnLst/>
            <a:rect l="l" t="t" r="r" b="b"/>
            <a:pathLst>
              <a:path w="5470525" h="4305935">
                <a:moveTo>
                  <a:pt x="0" y="0"/>
                </a:moveTo>
                <a:lnTo>
                  <a:pt x="5470525" y="0"/>
                </a:lnTo>
                <a:lnTo>
                  <a:pt x="5470525" y="4305935"/>
                </a:lnTo>
                <a:lnTo>
                  <a:pt x="0" y="43059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43" r="-6343"/>
            </a:stretch>
          </a:blipFill>
        </p:spPr>
      </p:sp>
      <p:sp>
        <p:nvSpPr>
          <p:cNvPr id="28" name="Freeform 28" descr="微信图片_20240609193251"/>
          <p:cNvSpPr/>
          <p:nvPr/>
        </p:nvSpPr>
        <p:spPr>
          <a:xfrm>
            <a:off x="7253605" y="5143500"/>
            <a:ext cx="4063365" cy="2515870"/>
          </a:xfrm>
          <a:custGeom>
            <a:avLst/>
            <a:gdLst/>
            <a:ahLst/>
            <a:cxnLst/>
            <a:rect l="l" t="t" r="r" b="b"/>
            <a:pathLst>
              <a:path w="5904865" h="4311650">
                <a:moveTo>
                  <a:pt x="0" y="0"/>
                </a:moveTo>
                <a:lnTo>
                  <a:pt x="5904865" y="0"/>
                </a:lnTo>
                <a:lnTo>
                  <a:pt x="5904865" y="4311650"/>
                </a:lnTo>
                <a:lnTo>
                  <a:pt x="0" y="43116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62" r="-2262"/>
            </a:stretch>
          </a:blipFill>
        </p:spPr>
      </p:sp>
      <p:sp>
        <p:nvSpPr>
          <p:cNvPr id="29" name="Freeform 29" descr="微信图片_20240609193324"/>
          <p:cNvSpPr/>
          <p:nvPr/>
        </p:nvSpPr>
        <p:spPr>
          <a:xfrm>
            <a:off x="13161010" y="5147310"/>
            <a:ext cx="4104005" cy="2515870"/>
          </a:xfrm>
          <a:custGeom>
            <a:avLst/>
            <a:gdLst/>
            <a:ahLst/>
            <a:cxnLst/>
            <a:rect l="l" t="t" r="r" b="b"/>
            <a:pathLst>
              <a:path w="5389880" h="4235450">
                <a:moveTo>
                  <a:pt x="0" y="0"/>
                </a:moveTo>
                <a:lnTo>
                  <a:pt x="5389880" y="0"/>
                </a:lnTo>
                <a:lnTo>
                  <a:pt x="5389880" y="4235450"/>
                </a:lnTo>
                <a:lnTo>
                  <a:pt x="0" y="4235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114" r="-8114"/>
            </a:stretch>
          </a:blipFill>
        </p:spPr>
      </p:sp>
      <p:grpSp>
        <p:nvGrpSpPr>
          <p:cNvPr id="3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3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4" name="TextBox 17"/>
          <p:cNvSpPr txBox="1"/>
          <p:nvPr/>
        </p:nvSpPr>
        <p:spPr>
          <a:xfrm>
            <a:off x="3253740" y="570230"/>
            <a:ext cx="11889105" cy="15049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调和治的区别：</a:t>
            </a:r>
            <a:r>
              <a:rPr lang="en-US" alt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(</a:t>
            </a: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一</a:t>
            </a:r>
            <a:r>
              <a:rPr lang="en-US" alt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)</a:t>
            </a: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调观念定方向</a:t>
            </a:r>
            <a:endParaRPr lang="zh-CN" altLang="en-US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应该去哪里才能获得健康？</a:t>
            </a:r>
            <a:endParaRPr lang="zh-CN" altLang="en-US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ctr">
              <a:lnSpc>
                <a:spcPts val="5760"/>
              </a:lnSpc>
            </a:pPr>
            <a:endParaRPr lang="zh-CN" altLang="en-US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15" name="图片 14" descr="4ef645269163f7aeeb5f9d6c591622c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0" y="7552055"/>
            <a:ext cx="1857375" cy="2279015"/>
          </a:xfrm>
          <a:prstGeom prst="rect">
            <a:avLst/>
          </a:prstGeom>
        </p:spPr>
      </p:pic>
      <p:pic>
        <p:nvPicPr>
          <p:cNvPr id="25" name="图片 24" descr="06a6f2df571aa9f400d04fc2ee74b7b"/>
          <p:cNvPicPr>
            <a:picLocks noChangeAspect="1"/>
          </p:cNvPicPr>
          <p:nvPr/>
        </p:nvPicPr>
        <p:blipFill>
          <a:blip r:embed="rId8"/>
          <a:srcRect t="50370"/>
          <a:stretch>
            <a:fillRect/>
          </a:stretch>
        </p:blipFill>
        <p:spPr>
          <a:xfrm>
            <a:off x="7239000" y="7704455"/>
            <a:ext cx="4074795" cy="2315845"/>
          </a:xfrm>
          <a:prstGeom prst="rect">
            <a:avLst/>
          </a:prstGeom>
        </p:spPr>
      </p:pic>
      <p:pic>
        <p:nvPicPr>
          <p:cNvPr id="33" name="图片 32" descr="6b376be91b35f4e4b9e4cce7ffb1b9b"/>
          <p:cNvPicPr>
            <a:picLocks noChangeAspect="1"/>
          </p:cNvPicPr>
          <p:nvPr/>
        </p:nvPicPr>
        <p:blipFill>
          <a:blip r:embed="rId9"/>
          <a:srcRect b="16000"/>
          <a:stretch>
            <a:fillRect/>
          </a:stretch>
        </p:blipFill>
        <p:spPr>
          <a:xfrm>
            <a:off x="13160375" y="7659370"/>
            <a:ext cx="1849120" cy="2327275"/>
          </a:xfrm>
          <a:prstGeom prst="rect">
            <a:avLst/>
          </a:prstGeom>
        </p:spPr>
      </p:pic>
      <p:pic>
        <p:nvPicPr>
          <p:cNvPr id="35" name="图片 34" descr="19076f2cb1780a7221bc4c4138d55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09495" y="7659370"/>
            <a:ext cx="2255520" cy="2319020"/>
          </a:xfrm>
          <a:prstGeom prst="rect">
            <a:avLst/>
          </a:prstGeom>
        </p:spPr>
      </p:pic>
      <p:pic>
        <p:nvPicPr>
          <p:cNvPr id="31" name="图片 30" descr="00e234379da3411d04ecc182b1a3e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2670" y="7552055"/>
            <a:ext cx="1708150" cy="23291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533400" y="2628900"/>
            <a:ext cx="7793990" cy="95059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5760"/>
              </a:lnSpc>
            </a:pPr>
            <a:r>
              <a:rPr lang="en-US" sz="3600" b="1" spc="44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 Bold" panose="02000806030000020003"/>
              </a:rPr>
              <a:t>西医</a:t>
            </a:r>
            <a:r>
              <a:rPr lang="zh-CN" altLang="en-US" sz="3600" b="1" spc="44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 Bold" panose="02000806030000020003"/>
              </a:rPr>
              <a:t>治果（止咳、止泻、止疼）：</a:t>
            </a:r>
            <a:endParaRPr lang="zh-CN" altLang="en-US" sz="3600" b="1" spc="44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 Bold" panose="02000806030000020003"/>
            </a:endParaRPr>
          </a:p>
          <a:p>
            <a:pPr algn="l">
              <a:lnSpc>
                <a:spcPts val="5760"/>
              </a:lnSpc>
            </a:pPr>
            <a:endParaRPr lang="en-US" sz="3600" b="1" spc="44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 Bold" panose="02000806030000020003"/>
            </a:endParaRPr>
          </a:p>
          <a:p>
            <a:pPr algn="l">
              <a:lnSpc>
                <a:spcPts val="5760"/>
              </a:lnSpc>
            </a:pPr>
            <a:endParaRPr lang="en-US" sz="4000" b="1" spc="44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 Bold" panose="02000806030000020003"/>
            </a:endParaRPr>
          </a:p>
          <a:p>
            <a:pPr algn="l">
              <a:lnSpc>
                <a:spcPts val="3840"/>
              </a:lnSpc>
            </a:pPr>
            <a:r>
              <a:rPr lang="en-US" sz="3200" b="1" spc="29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                   </a:t>
            </a:r>
            <a:endParaRPr lang="en-US" sz="3200" b="1" spc="29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677400" y="2857500"/>
            <a:ext cx="5618480" cy="63563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3840"/>
              </a:lnSpc>
            </a:pPr>
            <a:r>
              <a:rPr lang="en-US" sz="3600" b="1" spc="29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中医</a:t>
            </a:r>
            <a:r>
              <a:rPr lang="zh-CN" altLang="en-US" sz="3600" b="1" spc="29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调习惯（找因）</a:t>
            </a:r>
            <a:r>
              <a:rPr lang="en-US" sz="3600" b="1" spc="29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：</a:t>
            </a:r>
            <a:endParaRPr lang="en-US" sz="3600" b="1" spc="29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algn="l">
              <a:lnSpc>
                <a:spcPts val="3840"/>
              </a:lnSpc>
            </a:pPr>
            <a:endParaRPr lang="en-US" sz="3200" b="1" spc="29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algn="l">
              <a:lnSpc>
                <a:spcPts val="3840"/>
              </a:lnSpc>
            </a:pPr>
            <a:endParaRPr lang="en-US" sz="3200" b="1" spc="29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sp>
        <p:nvSpPr>
          <p:cNvPr id="27" name="TextBox 17"/>
          <p:cNvSpPr txBox="1"/>
          <p:nvPr/>
        </p:nvSpPr>
        <p:spPr>
          <a:xfrm>
            <a:off x="3505200" y="824865"/>
            <a:ext cx="12024360" cy="9779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调和治的区别：（二）调习惯找病因</a:t>
            </a:r>
            <a:r>
              <a:rPr lang="en-US" alt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  </a:t>
            </a:r>
            <a:endParaRPr lang="en-US" altLang="zh-CN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grpSp>
        <p:nvGrpSpPr>
          <p:cNvPr id="4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4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pic>
        <p:nvPicPr>
          <p:cNvPr id="25" name="图片 24" descr="b7a49129c3fb316a07ced6e0b4f36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6400" y="6511290"/>
            <a:ext cx="3214370" cy="3409950"/>
          </a:xfrm>
          <a:prstGeom prst="rect">
            <a:avLst/>
          </a:prstGeom>
        </p:spPr>
      </p:pic>
      <p:pic>
        <p:nvPicPr>
          <p:cNvPr id="37" name="图片 36" descr="b38858be23e8010fccfc320f8a5afe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6541770"/>
            <a:ext cx="3207385" cy="3379470"/>
          </a:xfrm>
          <a:prstGeom prst="rect">
            <a:avLst/>
          </a:prstGeom>
        </p:spPr>
      </p:pic>
      <p:pic>
        <p:nvPicPr>
          <p:cNvPr id="38" name="图片 37" descr="3dd5c7c74255a341ecb3eb278719c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6585" y="6515100"/>
            <a:ext cx="2515870" cy="3379470"/>
          </a:xfrm>
          <a:prstGeom prst="rect">
            <a:avLst/>
          </a:prstGeom>
        </p:spPr>
      </p:pic>
      <p:sp>
        <p:nvSpPr>
          <p:cNvPr id="41" name="TextBox 25"/>
          <p:cNvSpPr txBox="1"/>
          <p:nvPr/>
        </p:nvSpPr>
        <p:spPr>
          <a:xfrm>
            <a:off x="9601200" y="3467100"/>
            <a:ext cx="7882890" cy="2585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调饮食、调气血、调习惯、调温度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调理有排毒反应：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咳嗽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——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调理排毒，吐痰排毒，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囊肿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——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温度热疗排寒，疏通经络，恢复！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高血压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——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补温度，排毒，血液指标会升高，继续排毒，净化血液，恢复健康！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43" name="TextBox 25"/>
          <p:cNvSpPr txBox="1"/>
          <p:nvPr/>
        </p:nvSpPr>
        <p:spPr>
          <a:xfrm>
            <a:off x="685800" y="3467100"/>
            <a:ext cx="7748270" cy="2153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一辈子吃药不能停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病因不同，治疗方法相同，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针对病灶：炎症，息肉，囊肿，肿瘤，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药物止痒，止痛，不痛了，不痒了，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just" fontAlgn="auto">
              <a:lnSpc>
                <a:spcPct val="1000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病灶切了就误以为好了！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pic>
        <p:nvPicPr>
          <p:cNvPr id="44" name="图片 43" descr="b9a197f7829b429c040d05dad4fd6e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0275" y="6511290"/>
            <a:ext cx="3408680" cy="3409950"/>
          </a:xfrm>
          <a:prstGeom prst="rect">
            <a:avLst/>
          </a:prstGeom>
        </p:spPr>
      </p:pic>
      <p:sp>
        <p:nvSpPr>
          <p:cNvPr id="45" name="TextBox 17"/>
          <p:cNvSpPr txBox="1"/>
          <p:nvPr/>
        </p:nvSpPr>
        <p:spPr>
          <a:xfrm>
            <a:off x="3168015" y="1638300"/>
            <a:ext cx="12024360" cy="9779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谁快谁慢？</a:t>
            </a:r>
            <a:r>
              <a:rPr lang="en-US" alt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   </a:t>
            </a: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谁享受谁难受？</a:t>
            </a:r>
            <a:r>
              <a:rPr lang="en-US" alt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 </a:t>
            </a:r>
            <a:endParaRPr lang="en-US" altLang="zh-CN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2812415" y="800100"/>
            <a:ext cx="13465175" cy="99631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调和治的区别</a:t>
            </a:r>
            <a:r>
              <a:rPr 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（三）买一送十</a:t>
            </a:r>
            <a:endParaRPr lang="zh-CN" altLang="en-US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algn="l">
              <a:lnSpc>
                <a:spcPts val="5760"/>
              </a:lnSpc>
            </a:pPr>
            <a:endParaRPr lang="zh-CN" altLang="en-US" sz="4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grpSp>
        <p:nvGrpSpPr>
          <p:cNvPr id="4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4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1" name="TextBox 25"/>
          <p:cNvSpPr txBox="1"/>
          <p:nvPr/>
        </p:nvSpPr>
        <p:spPr>
          <a:xfrm>
            <a:off x="8991600" y="3086100"/>
            <a:ext cx="8803640" cy="2461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just">
              <a:lnSpc>
                <a:spcPts val="4800"/>
              </a:lnSpc>
            </a:pPr>
            <a:r>
              <a:rPr lang="zh-CN" altLang="en-US" sz="3200" b="1" spc="35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治疗：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药物有十个副作用，伤肝，伤肾，伤脾，伤胃，伤气血，伤元气，伤免疫，并发症！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吃药伤脾胃肝肾。</a:t>
            </a: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2.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扎针会反复。</a:t>
            </a: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3.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输液降低身体温度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4.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手术伤气血免疫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43" name="TextBox 25"/>
          <p:cNvSpPr txBox="1"/>
          <p:nvPr/>
        </p:nvSpPr>
        <p:spPr>
          <a:xfrm>
            <a:off x="969645" y="3086100"/>
            <a:ext cx="4826635" cy="307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just">
              <a:lnSpc>
                <a:spcPts val="4800"/>
              </a:lnSpc>
            </a:pPr>
            <a:r>
              <a:rPr lang="zh-CN" altLang="en-US" sz="3200" b="1" spc="35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调理管百病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—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功能性保健品：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调习惯管百病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2.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排出毒素管百病</a:t>
            </a:r>
            <a:endParaRPr lang="en-US" altLang="zh-CN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3.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打通微循环管百病</a:t>
            </a:r>
            <a:endParaRPr lang="en-US" altLang="zh-CN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26" name="图片 25" descr="877cadab91a30ce7d5dc22401f41f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6134100"/>
            <a:ext cx="3616325" cy="3488055"/>
          </a:xfrm>
          <a:prstGeom prst="rect">
            <a:avLst/>
          </a:prstGeom>
        </p:spPr>
      </p:pic>
      <p:pic>
        <p:nvPicPr>
          <p:cNvPr id="28" name="图片 27" descr="a41c334c22bc972234763c6ddae20a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925" y="6134100"/>
            <a:ext cx="3302635" cy="3507740"/>
          </a:xfrm>
          <a:prstGeom prst="rect">
            <a:avLst/>
          </a:prstGeom>
        </p:spPr>
      </p:pic>
      <p:sp>
        <p:nvSpPr>
          <p:cNvPr id="33" name="TextBox 25"/>
          <p:cNvSpPr txBox="1"/>
          <p:nvPr/>
        </p:nvSpPr>
        <p:spPr>
          <a:xfrm>
            <a:off x="4277995" y="3677920"/>
            <a:ext cx="4826635" cy="184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4.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营养均衡管百病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5.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提升温度管百病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6.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心里平衡管百病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24" name="TextBox 17"/>
          <p:cNvSpPr txBox="1"/>
          <p:nvPr/>
        </p:nvSpPr>
        <p:spPr>
          <a:xfrm>
            <a:off x="457200" y="2072005"/>
            <a:ext cx="8148955" cy="99631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</a:t>
            </a:r>
            <a:r>
              <a:rPr lang="en-US" altLang="zh-CN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</a:t>
            </a:r>
            <a:r>
              <a:rPr lang="zh-CN" altLang="en-US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调人</a:t>
            </a:r>
            <a:r>
              <a:rPr lang="en-US" altLang="zh-CN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</a:t>
            </a:r>
            <a:r>
              <a:rPr lang="zh-CN" altLang="en-US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个体差异（调整体）</a:t>
            </a:r>
            <a:endParaRPr lang="zh-CN" altLang="en-US" sz="4000" b="1" spc="43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25" name="TextBox 17"/>
          <p:cNvSpPr txBox="1"/>
          <p:nvPr/>
        </p:nvSpPr>
        <p:spPr>
          <a:xfrm>
            <a:off x="7391400" y="2072005"/>
            <a:ext cx="10115550" cy="99631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治疗</a:t>
            </a:r>
            <a:r>
              <a:rPr lang="en-US" altLang="zh-CN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</a:t>
            </a:r>
            <a:r>
              <a:rPr lang="zh-CN" altLang="en-US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治病</a:t>
            </a:r>
            <a:r>
              <a:rPr lang="en-US" altLang="zh-CN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</a:t>
            </a:r>
            <a:r>
              <a:rPr lang="zh-CN" altLang="en-US" sz="4000" b="1" spc="43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统一标准（治局部）</a:t>
            </a:r>
            <a:endParaRPr lang="zh-CN" altLang="en-US" sz="4000" b="1" spc="43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29" name="图片 28" descr="fa50e9d9ae49f69b84a6ef375e64c2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1600" y="6086475"/>
            <a:ext cx="3344545" cy="3535680"/>
          </a:xfrm>
          <a:prstGeom prst="rect">
            <a:avLst/>
          </a:prstGeom>
        </p:spPr>
      </p:pic>
      <p:pic>
        <p:nvPicPr>
          <p:cNvPr id="32" name="图片 31" descr="7a4e6572289a0ad471dcf675c5638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36145" y="6086475"/>
            <a:ext cx="3578860" cy="35490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2071370" y="824865"/>
            <a:ext cx="13610590" cy="9779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调和治的区别</a:t>
            </a:r>
            <a:r>
              <a:rPr 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（四）方向是反的</a:t>
            </a:r>
            <a:endParaRPr lang="zh-CN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ctr">
              <a:lnSpc>
                <a:spcPts val="5760"/>
              </a:lnSpc>
            </a:pPr>
            <a:r>
              <a:rPr lang="zh-CN" sz="4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调理平衡</a:t>
            </a:r>
            <a:r>
              <a:rPr lang="en-US" altLang="zh-CN" sz="4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                     </a:t>
            </a:r>
            <a:r>
              <a:rPr lang="zh-CN" sz="4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治疗失衡</a:t>
            </a:r>
            <a:endParaRPr lang="zh-CN" sz="4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ctr">
              <a:lnSpc>
                <a:spcPts val="5760"/>
              </a:lnSpc>
            </a:pPr>
            <a:endParaRPr lang="zh-CN" altLang="en-US" sz="4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grpSp>
        <p:nvGrpSpPr>
          <p:cNvPr id="4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4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1" name="TextBox 25"/>
          <p:cNvSpPr txBox="1"/>
          <p:nvPr/>
        </p:nvSpPr>
        <p:spPr>
          <a:xfrm>
            <a:off x="10668000" y="2306320"/>
            <a:ext cx="5676265" cy="184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just">
              <a:lnSpc>
                <a:spcPts val="48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治疗是单向，有副作用。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便秘：腹泻治疗方向是反的？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激素：补激素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降激素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43" name="TextBox 25"/>
          <p:cNvSpPr txBox="1"/>
          <p:nvPr/>
        </p:nvSpPr>
        <p:spPr>
          <a:xfrm>
            <a:off x="2514600" y="2247900"/>
            <a:ext cx="6181090" cy="21818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just">
              <a:lnSpc>
                <a:spcPts val="48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调理是双向，没有副作用，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便秘，腹泻都用益生菌了！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甲亢，甲减都用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123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号平衡激素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en-US" altLang="zh-CN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24" name="图片 23" descr="e6543ee49234c8afc934edee57ab28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4229100"/>
            <a:ext cx="2378710" cy="2775585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2438400" y="7200900"/>
            <a:ext cx="6181090" cy="24631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just">
              <a:lnSpc>
                <a:spcPts val="4800"/>
              </a:lnSpc>
            </a:pPr>
            <a:r>
              <a:rPr lang="zh-CN" altLang="en-US" sz="3200" b="1" spc="35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调理平衡：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才能健康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温度平衡</a:t>
            </a:r>
            <a:r>
              <a:rPr lang="en-US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  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2.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营养平衡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3.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菌群平衡</a:t>
            </a:r>
            <a:r>
              <a:rPr lang="en-US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  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4.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免疫平衡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5.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激素平衡</a:t>
            </a:r>
            <a:r>
              <a:rPr lang="en-US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  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6.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心态平衡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29" name="TextBox 25"/>
          <p:cNvSpPr txBox="1"/>
          <p:nvPr/>
        </p:nvSpPr>
        <p:spPr>
          <a:xfrm>
            <a:off x="10415270" y="7327900"/>
            <a:ext cx="6181090" cy="246316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just">
              <a:lnSpc>
                <a:spcPts val="4800"/>
              </a:lnSpc>
            </a:pPr>
            <a:r>
              <a:rPr lang="zh-CN" altLang="en-US" sz="3200" b="1" spc="35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治疗失衡：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很难恢复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菌群失衡</a:t>
            </a:r>
            <a:r>
              <a:rPr lang="en-US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 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2.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气血失衡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3.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免疫失衡</a:t>
            </a:r>
            <a:r>
              <a:rPr lang="en-US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 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4.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激素失衡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5.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手术脏腑失衡</a:t>
            </a:r>
            <a:r>
              <a:rPr lang="en-US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 </a:t>
            </a:r>
            <a:r>
              <a:rPr lang="en-US" altLang="zh-CN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6.</a:t>
            </a:r>
            <a:r>
              <a:rPr lang="zh-CN" altLang="en-US" sz="28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手术元气失衡</a:t>
            </a:r>
            <a:endParaRPr lang="zh-CN" altLang="en-US" sz="28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34" name="图片 33" descr="ee75a08911e0a8e1688f90691a272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4229100"/>
            <a:ext cx="2775585" cy="2775585"/>
          </a:xfrm>
          <a:prstGeom prst="rect">
            <a:avLst/>
          </a:prstGeom>
        </p:spPr>
      </p:pic>
      <p:pic>
        <p:nvPicPr>
          <p:cNvPr id="35" name="图片 34" descr="5bc1856584c8f8e6524f65d6ddaef8c"/>
          <p:cNvPicPr>
            <a:picLocks noChangeAspect="1"/>
          </p:cNvPicPr>
          <p:nvPr/>
        </p:nvPicPr>
        <p:blipFill>
          <a:blip r:embed="rId5"/>
          <a:srcRect b="20401"/>
          <a:stretch>
            <a:fillRect/>
          </a:stretch>
        </p:blipFill>
        <p:spPr>
          <a:xfrm>
            <a:off x="10591800" y="4156710"/>
            <a:ext cx="2110740" cy="3209925"/>
          </a:xfrm>
          <a:prstGeom prst="rect">
            <a:avLst/>
          </a:prstGeom>
        </p:spPr>
      </p:pic>
      <p:pic>
        <p:nvPicPr>
          <p:cNvPr id="36" name="图片 35" descr="be573cb4445c497d3a922485811b978"/>
          <p:cNvPicPr>
            <a:picLocks noChangeAspect="1"/>
          </p:cNvPicPr>
          <p:nvPr/>
        </p:nvPicPr>
        <p:blipFill>
          <a:blip r:embed="rId6"/>
          <a:srcRect b="19450"/>
          <a:stretch>
            <a:fillRect/>
          </a:stretch>
        </p:blipFill>
        <p:spPr>
          <a:xfrm>
            <a:off x="12877800" y="4152900"/>
            <a:ext cx="1887220" cy="32137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918970" y="824865"/>
            <a:ext cx="13610590" cy="9779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调和治的区别</a:t>
            </a:r>
            <a:r>
              <a:rPr 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（五）感觉不同</a:t>
            </a:r>
            <a:endParaRPr lang="zh-CN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algn="ctr">
              <a:lnSpc>
                <a:spcPts val="5760"/>
              </a:lnSpc>
            </a:pPr>
            <a:endParaRPr lang="zh-CN" altLang="en-US" sz="4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grpSp>
        <p:nvGrpSpPr>
          <p:cNvPr id="4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4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3" name="TextBox 25"/>
          <p:cNvSpPr txBox="1"/>
          <p:nvPr/>
        </p:nvSpPr>
        <p:spPr>
          <a:xfrm>
            <a:off x="1979295" y="3238500"/>
            <a:ext cx="6181090" cy="21818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调理亚健康，全民大健康，大病预防！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慢性疾病七分养，</a:t>
            </a: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70%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归自己管：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内外热源自己完成</a:t>
            </a:r>
            <a:endParaRPr lang="en-US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控制食欲自己完成</a:t>
            </a:r>
            <a:endParaRPr lang="en-US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温热饮食自己完成</a:t>
            </a:r>
            <a:endParaRPr lang="en-US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26" name="TextBox 17"/>
          <p:cNvSpPr txBox="1"/>
          <p:nvPr/>
        </p:nvSpPr>
        <p:spPr>
          <a:xfrm>
            <a:off x="1979930" y="1577340"/>
            <a:ext cx="6275705" cy="20066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调理：调症状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用亚健康身体语言自检表</a:t>
            </a:r>
            <a:r>
              <a:rPr lang="en-US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+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体检表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先难受，后享受。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28" name="TextBox 17"/>
          <p:cNvSpPr txBox="1"/>
          <p:nvPr/>
        </p:nvSpPr>
        <p:spPr>
          <a:xfrm>
            <a:off x="10439400" y="1638300"/>
            <a:ext cx="6275705" cy="20066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治疗：治指标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用体检表治疗箭头和数字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先享受，后难受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4648200" y="4457700"/>
            <a:ext cx="3004820" cy="21818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调整心态自己完成</a:t>
            </a:r>
            <a:endParaRPr lang="en-US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规律作息自己完成</a:t>
            </a:r>
            <a:endParaRPr lang="en-US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养生物钟自己完成</a:t>
            </a:r>
            <a:endParaRPr lang="en-US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sp>
        <p:nvSpPr>
          <p:cNvPr id="31" name="TextBox 25"/>
          <p:cNvSpPr txBox="1"/>
          <p:nvPr/>
        </p:nvSpPr>
        <p:spPr>
          <a:xfrm>
            <a:off x="10287000" y="3314700"/>
            <a:ext cx="5963285" cy="21818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just">
              <a:lnSpc>
                <a:spcPts val="4800"/>
              </a:lnSpc>
            </a:pP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治疗急性病，大病，急症病，需要医生，白衣天使，高科技，救死扶伤！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just">
              <a:lnSpc>
                <a:spcPts val="4800"/>
              </a:lnSpc>
            </a:pP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3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分治，</a:t>
            </a:r>
            <a:r>
              <a:rPr lang="en-US" altLang="zh-CN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20%</a:t>
            </a:r>
            <a:r>
              <a:rPr lang="zh-CN" altLang="en-US" sz="2400" b="1" spc="3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归医生管，谁也代替不了医生！</a:t>
            </a:r>
            <a:endParaRPr lang="zh-CN" altLang="en-US" sz="2400" b="1" spc="35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33" name="图片 32" descr="e79e585679c1f27194244a7b285880f"/>
          <p:cNvPicPr>
            <a:picLocks noChangeAspect="1"/>
          </p:cNvPicPr>
          <p:nvPr/>
        </p:nvPicPr>
        <p:blipFill>
          <a:blip r:embed="rId3"/>
          <a:srcRect t="2367" b="11243"/>
          <a:stretch>
            <a:fillRect/>
          </a:stretch>
        </p:blipFill>
        <p:spPr>
          <a:xfrm>
            <a:off x="1918970" y="6438900"/>
            <a:ext cx="5809615" cy="3649980"/>
          </a:xfrm>
          <a:prstGeom prst="rect">
            <a:avLst/>
          </a:prstGeom>
        </p:spPr>
      </p:pic>
      <p:pic>
        <p:nvPicPr>
          <p:cNvPr id="37" name="图片 36" descr="9b289c9a70de08010dba0a5029c2dc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120" y="6134100"/>
            <a:ext cx="5171440" cy="38792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2438400" y="751840"/>
            <a:ext cx="13610590" cy="9779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调和治的区别</a:t>
            </a:r>
            <a:r>
              <a:rPr 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（六）亚健康专业调理</a:t>
            </a:r>
            <a:r>
              <a:rPr lang="en-US" altLang="zh-CN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4S</a:t>
            </a: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店</a:t>
            </a:r>
            <a:endParaRPr lang="zh-CN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algn="ctr">
              <a:lnSpc>
                <a:spcPts val="5760"/>
              </a:lnSpc>
            </a:pPr>
            <a:endParaRPr lang="zh-CN" altLang="en-US" sz="4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grpSp>
        <p:nvGrpSpPr>
          <p:cNvPr id="4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4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6" name="TextBox 17"/>
          <p:cNvSpPr txBox="1"/>
          <p:nvPr/>
        </p:nvSpPr>
        <p:spPr>
          <a:xfrm>
            <a:off x="1524000" y="2476500"/>
            <a:ext cx="4119880" cy="20066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调理：恢复的公式：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1.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调四大基石改变体质；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2.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步补温度；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3.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饮食营养修复细胞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sp>
        <p:nvSpPr>
          <p:cNvPr id="28" name="TextBox 17"/>
          <p:cNvSpPr txBox="1"/>
          <p:nvPr/>
        </p:nvSpPr>
        <p:spPr>
          <a:xfrm>
            <a:off x="11353800" y="2476500"/>
            <a:ext cx="6275705" cy="20066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治疗：医院里治疗相当于修理厂，治疗一个病，全身伤害，伤肝，伤肾，伤脾胃，伤气血元气，伤五脏六腑，还送药物副作用！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sp>
        <p:nvSpPr>
          <p:cNvPr id="24" name="TextBox 17"/>
          <p:cNvSpPr txBox="1"/>
          <p:nvPr/>
        </p:nvSpPr>
        <p:spPr>
          <a:xfrm>
            <a:off x="6553200" y="2476500"/>
            <a:ext cx="4392930" cy="20066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4.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提高免疫力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5.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打通微循环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6.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排出毒素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7.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平衡激素</a:t>
            </a:r>
            <a:r>
              <a:rPr lang="en-US" altLang="zh-CN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</a:t>
            </a:r>
            <a:r>
              <a:rPr lang="zh-CN" altLang="en-US" sz="32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恢复健康</a:t>
            </a:r>
            <a:endParaRPr lang="zh-CN" altLang="en-US" sz="32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25" name="图片 24" descr="209efe9755eb449b70f560d559b05c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135" y="5143500"/>
            <a:ext cx="5994400" cy="44329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4" name="矩形 43"/>
          <p:cNvSpPr/>
          <p:nvPr/>
        </p:nvSpPr>
        <p:spPr>
          <a:xfrm>
            <a:off x="1600200" y="5143500"/>
            <a:ext cx="228600" cy="304800"/>
          </a:xfrm>
          <a:prstGeom prst="rect">
            <a:avLst/>
          </a:prstGeom>
          <a:solidFill>
            <a:srgbClr val="F8EF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d20f164d35767e0910e02bb2cd804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0" y="5143500"/>
            <a:ext cx="5038090" cy="44329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千库网_科技圆形绿色渐变背景_背景编号6127157"/>
          <p:cNvPicPr>
            <a:picLocks noChangeAspect="1"/>
          </p:cNvPicPr>
          <p:nvPr/>
        </p:nvPicPr>
        <p:blipFill>
          <a:blip r:embed="rId1"/>
          <a:srcRect l="3333" r="12016"/>
          <a:stretch>
            <a:fillRect/>
          </a:stretch>
        </p:blipFill>
        <p:spPr>
          <a:xfrm>
            <a:off x="0" y="-635"/>
            <a:ext cx="18288000" cy="10287635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2438400" y="751840"/>
            <a:ext cx="13610590" cy="9779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5760"/>
              </a:lnSpc>
            </a:pPr>
            <a:r>
              <a:rPr lang="zh-CN" altLang="en-US" sz="54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认知决定结果</a:t>
            </a:r>
            <a:endParaRPr lang="zh-CN" altLang="en-US" sz="54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grpSp>
        <p:nvGrpSpPr>
          <p:cNvPr id="40" name="Group 19"/>
          <p:cNvGrpSpPr/>
          <p:nvPr/>
        </p:nvGrpSpPr>
        <p:grpSpPr>
          <a:xfrm rot="0">
            <a:off x="533400" y="515620"/>
            <a:ext cx="1446530" cy="1214120"/>
            <a:chOff x="0" y="0"/>
            <a:chExt cx="4447692" cy="3628632"/>
          </a:xfrm>
        </p:grpSpPr>
        <p:sp>
          <p:nvSpPr>
            <p:cNvPr id="42" name="Freeform 20"/>
            <p:cNvSpPr/>
            <p:nvPr/>
          </p:nvSpPr>
          <p:spPr>
            <a:xfrm>
              <a:off x="0" y="0"/>
              <a:ext cx="4447667" cy="3628644"/>
            </a:xfrm>
            <a:custGeom>
              <a:avLst/>
              <a:gdLst/>
              <a:ahLst/>
              <a:cxnLst/>
              <a:rect l="l" t="t" r="r" b="b"/>
              <a:pathLst>
                <a:path w="4447667" h="3628644">
                  <a:moveTo>
                    <a:pt x="0" y="0"/>
                  </a:moveTo>
                  <a:lnTo>
                    <a:pt x="4447667" y="0"/>
                  </a:lnTo>
                  <a:lnTo>
                    <a:pt x="4447667" y="3628644"/>
                  </a:lnTo>
                  <a:lnTo>
                    <a:pt x="0" y="3628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8" name="TextBox 17"/>
          <p:cNvSpPr txBox="1"/>
          <p:nvPr/>
        </p:nvSpPr>
        <p:spPr>
          <a:xfrm>
            <a:off x="1940560" y="2019300"/>
            <a:ext cx="6696710" cy="28733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难受，症状，亚健康状态，小病，慢性疾病！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T Rounds Condensed" panose="02000506030000020003"/>
                <a:sym typeface="TT Rounds Condensed" panose="02000506030000020003"/>
              </a:rPr>
              <a:t>如果有人告诉你没事，不用保养调理，就只能等到大病了，切除器官去大修，要命的不是疾病，是错误的认知和生活习惯！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T Rounds Condensed" panose="02000506030000020003"/>
              <a:sym typeface="TT Rounds Condensed" panose="02000506030000020003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9906000" y="1943100"/>
            <a:ext cx="7506335" cy="360870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明白调理和治疗的区别，不走弯路，不伤害身体，不过度医疗，不花冤枉钱！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好好的调理身体亚健康症状，做自己健康的第一责任人！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轻松做到：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1.</a:t>
            </a: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我很健康，我家人健康，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2.</a:t>
            </a: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我能让别人健康；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r>
              <a:rPr lang="en-US" altLang="zh-CN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3.</a:t>
            </a:r>
            <a:r>
              <a:rPr lang="zh-CN" altLang="en-US" sz="2800" b="1" spc="43">
                <a:solidFill>
                  <a:srgbClr val="FFEB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我一直走在传播健康的路上！</a:t>
            </a: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  <a:p>
            <a:pPr indent="0" algn="l" fontAlgn="auto">
              <a:lnSpc>
                <a:spcPct val="110000"/>
              </a:lnSpc>
            </a:pPr>
            <a:endParaRPr lang="zh-CN" altLang="en-US" sz="2800" b="1" spc="43">
              <a:solidFill>
                <a:srgbClr val="FFEB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  <p:pic>
        <p:nvPicPr>
          <p:cNvPr id="30" name="图片 29" descr="837a2302d7ecd94afa5885844d3cce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560" y="5753100"/>
            <a:ext cx="6027420" cy="3627755"/>
          </a:xfrm>
          <a:prstGeom prst="rect">
            <a:avLst/>
          </a:prstGeom>
        </p:spPr>
      </p:pic>
      <p:pic>
        <p:nvPicPr>
          <p:cNvPr id="31" name="图片 30" descr="10d6e791f63a5206f4f33cc2ade88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800" y="5829300"/>
            <a:ext cx="5642610" cy="3552190"/>
          </a:xfrm>
          <a:prstGeom prst="rect">
            <a:avLst/>
          </a:prstGeom>
        </p:spPr>
      </p:pic>
      <p:sp>
        <p:nvSpPr>
          <p:cNvPr id="32" name="TextBox 17"/>
          <p:cNvSpPr txBox="1"/>
          <p:nvPr/>
        </p:nvSpPr>
        <p:spPr>
          <a:xfrm>
            <a:off x="1905000" y="9477375"/>
            <a:ext cx="15096490" cy="82042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l" fontAlgn="auto">
              <a:lnSpc>
                <a:spcPct val="110000"/>
              </a:lnSpc>
            </a:pPr>
            <a:r>
              <a:rPr lang="zh-CN" altLang="en-US" sz="2800" b="1" spc="43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学习后不改变</a:t>
            </a:r>
            <a:r>
              <a:rPr lang="en-US" altLang="en-US" sz="2800" b="1" spc="43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+</a:t>
            </a:r>
            <a:r>
              <a:rPr lang="zh-CN" altLang="en-US" sz="2800" b="1" spc="43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</a:t>
            </a:r>
            <a:r>
              <a:rPr lang="en-US" altLang="zh-CN" sz="2800" b="1" spc="43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=0</a:t>
            </a:r>
            <a:r>
              <a:rPr lang="zh-CN" altLang="en-US" sz="2800" b="1" spc="43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分，会失效！</a:t>
            </a:r>
            <a:r>
              <a:rPr lang="en-US" altLang="zh-CN" sz="2800" b="1" spc="43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                    </a:t>
            </a:r>
            <a:r>
              <a:rPr lang="zh-CN" altLang="en-US" sz="2800" b="1" spc="43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学习后改变</a:t>
            </a:r>
            <a:r>
              <a:rPr lang="en-US" altLang="en-US" sz="2800" b="1" spc="43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+</a:t>
            </a:r>
            <a:r>
              <a:rPr lang="zh-CN" altLang="en-US" sz="2800" b="1" spc="43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调理</a:t>
            </a:r>
            <a:r>
              <a:rPr lang="en-US" altLang="zh-CN" sz="2800" b="1" spc="43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=100</a:t>
            </a:r>
            <a:r>
              <a:rPr lang="zh-CN" altLang="en-US" sz="2800" b="1" spc="43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分，恢复健康！</a:t>
            </a:r>
            <a:r>
              <a:rPr lang="en-US" altLang="zh-CN" sz="2800" b="1" spc="43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T Rounds Condensed" panose="02000506030000020003"/>
              </a:rPr>
              <a:t>                                    </a:t>
            </a:r>
            <a:endParaRPr lang="zh-CN" altLang="en-US" sz="2800" b="1" spc="43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T Rounds Condensed" panose="02000506030000020003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zZkNzQ4ZWFiZmQ4NTRhOWRkZTk3YTMwMjlmMmZhYm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2114</Words>
  <Application>WPS 演示</Application>
  <PresentationFormat>On-screen Show (4:3)</PresentationFormat>
  <Paragraphs>223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Arimo</vt:lpstr>
      <vt:lpstr>可画手书</vt:lpstr>
      <vt:lpstr>Arial</vt:lpstr>
      <vt:lpstr>思源宋体-粗体 Bold</vt:lpstr>
      <vt:lpstr>TT Rounds Condensed</vt:lpstr>
      <vt:lpstr>Arimo Bold</vt:lpstr>
      <vt:lpstr>TT Rounds Condensed Bold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亚健康百强中医调理技术医学价值和商业价值</dc:title>
  <dc:creator/>
  <cp:lastModifiedBy>MC超哥</cp:lastModifiedBy>
  <cp:revision>59</cp:revision>
  <dcterms:created xsi:type="dcterms:W3CDTF">2006-08-16T00:00:00Z</dcterms:created>
  <dcterms:modified xsi:type="dcterms:W3CDTF">2024-12-31T06:53:02Z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2C76C635F28446E698D733B2032B49BA_13</vt:lpwstr>
  </property>
  <property fmtid="{D5CDD505-2E9C-101B-9397-08002B2CF9AE}" pid="3" name="KSOProductBuildVer">
    <vt:lpwstr>2052-12.1.0.19302</vt:lpwstr>
  </property>
</Properties>
</file>