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6" r:id="rId3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</p:sldIdLst>
  <p:sldSz cx="12192000" cy="6858000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gs" Target="tags/tag59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千库网_科技圆形绿色渐变背景_背景编号6127157"/>
          <p:cNvPicPr>
            <a:picLocks noChangeAspect="1"/>
          </p:cNvPicPr>
          <p:nvPr userDrawn="1"/>
        </p:nvPicPr>
        <p:blipFill>
          <a:blip r:embed="rId2"/>
          <a:srcRect l="3333" r="12016"/>
          <a:stretch>
            <a:fillRect/>
          </a:stretch>
        </p:blipFill>
        <p:spPr>
          <a:xfrm>
            <a:off x="0" y="0"/>
            <a:ext cx="12189460" cy="6857365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635" y="1664970"/>
            <a:ext cx="12191365" cy="53066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image" Target="../media/image10.png"/><Relationship Id="rId7" Type="http://schemas.openxmlformats.org/officeDocument/2006/relationships/tags" Target="../tags/tag6.xml"/><Relationship Id="rId6" Type="http://schemas.openxmlformats.org/officeDocument/2006/relationships/image" Target="../media/image9.png"/><Relationship Id="rId5" Type="http://schemas.openxmlformats.org/officeDocument/2006/relationships/tags" Target="../tags/tag5.xml"/><Relationship Id="rId4" Type="http://schemas.openxmlformats.org/officeDocument/2006/relationships/image" Target="../media/image8.png"/><Relationship Id="rId3" Type="http://schemas.openxmlformats.org/officeDocument/2006/relationships/tags" Target="../tags/tag4.xml"/><Relationship Id="rId22" Type="http://schemas.openxmlformats.org/officeDocument/2006/relationships/slideLayout" Target="../slideLayouts/slideLayout1.xml"/><Relationship Id="rId21" Type="http://schemas.openxmlformats.org/officeDocument/2006/relationships/tags" Target="../tags/tag19.xml"/><Relationship Id="rId20" Type="http://schemas.openxmlformats.org/officeDocument/2006/relationships/tags" Target="../tags/tag18.xml"/><Relationship Id="rId2" Type="http://schemas.openxmlformats.org/officeDocument/2006/relationships/image" Target="../media/image7.png"/><Relationship Id="rId19" Type="http://schemas.openxmlformats.org/officeDocument/2006/relationships/tags" Target="../tags/tag17.xml"/><Relationship Id="rId18" Type="http://schemas.openxmlformats.org/officeDocument/2006/relationships/tags" Target="../tags/tag16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7.xml"/><Relationship Id="rId8" Type="http://schemas.openxmlformats.org/officeDocument/2006/relationships/tags" Target="../tags/tag26.xml"/><Relationship Id="rId7" Type="http://schemas.openxmlformats.org/officeDocument/2006/relationships/tags" Target="../tags/tag25.xml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5" Type="http://schemas.openxmlformats.org/officeDocument/2006/relationships/slideLayout" Target="../slideLayouts/slideLayout1.xml"/><Relationship Id="rId14" Type="http://schemas.openxmlformats.org/officeDocument/2006/relationships/tags" Target="../tags/tag32.xml"/><Relationship Id="rId13" Type="http://schemas.openxmlformats.org/officeDocument/2006/relationships/tags" Target="../tags/tag31.xml"/><Relationship Id="rId12" Type="http://schemas.openxmlformats.org/officeDocument/2006/relationships/tags" Target="../tags/tag30.xml"/><Relationship Id="rId11" Type="http://schemas.openxmlformats.org/officeDocument/2006/relationships/tags" Target="../tags/tag29.xml"/><Relationship Id="rId10" Type="http://schemas.openxmlformats.org/officeDocument/2006/relationships/tags" Target="../tags/tag28.xml"/><Relationship Id="rId1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37.xml"/><Relationship Id="rId8" Type="http://schemas.openxmlformats.org/officeDocument/2006/relationships/image" Target="../media/image15.jpeg"/><Relationship Id="rId7" Type="http://schemas.openxmlformats.org/officeDocument/2006/relationships/tags" Target="../tags/tag36.xml"/><Relationship Id="rId6" Type="http://schemas.openxmlformats.org/officeDocument/2006/relationships/image" Target="../media/image14.png"/><Relationship Id="rId5" Type="http://schemas.openxmlformats.org/officeDocument/2006/relationships/tags" Target="../tags/tag35.xml"/><Relationship Id="rId4" Type="http://schemas.openxmlformats.org/officeDocument/2006/relationships/image" Target="../media/image13.png"/><Relationship Id="rId3" Type="http://schemas.openxmlformats.org/officeDocument/2006/relationships/tags" Target="../tags/tag34.xml"/><Relationship Id="rId21" Type="http://schemas.openxmlformats.org/officeDocument/2006/relationships/slideLayout" Target="../slideLayouts/slideLayout1.xml"/><Relationship Id="rId20" Type="http://schemas.openxmlformats.org/officeDocument/2006/relationships/image" Target="../media/image19.png"/><Relationship Id="rId2" Type="http://schemas.openxmlformats.org/officeDocument/2006/relationships/image" Target="../media/image12.png"/><Relationship Id="rId19" Type="http://schemas.openxmlformats.org/officeDocument/2006/relationships/tags" Target="../tags/tag44.xml"/><Relationship Id="rId18" Type="http://schemas.openxmlformats.org/officeDocument/2006/relationships/tags" Target="../tags/tag43.xml"/><Relationship Id="rId17" Type="http://schemas.openxmlformats.org/officeDocument/2006/relationships/tags" Target="../tags/tag42.xml"/><Relationship Id="rId16" Type="http://schemas.openxmlformats.org/officeDocument/2006/relationships/tags" Target="../tags/tag41.xml"/><Relationship Id="rId15" Type="http://schemas.openxmlformats.org/officeDocument/2006/relationships/tags" Target="../tags/tag40.xml"/><Relationship Id="rId14" Type="http://schemas.openxmlformats.org/officeDocument/2006/relationships/image" Target="../media/image18.jpeg"/><Relationship Id="rId13" Type="http://schemas.openxmlformats.org/officeDocument/2006/relationships/tags" Target="../tags/tag39.xml"/><Relationship Id="rId12" Type="http://schemas.openxmlformats.org/officeDocument/2006/relationships/image" Target="../media/image17.jpeg"/><Relationship Id="rId11" Type="http://schemas.openxmlformats.org/officeDocument/2006/relationships/tags" Target="../tags/tag38.xml"/><Relationship Id="rId10" Type="http://schemas.openxmlformats.org/officeDocument/2006/relationships/image" Target="../media/image16.jpeg"/><Relationship Id="rId1" Type="http://schemas.openxmlformats.org/officeDocument/2006/relationships/tags" Target="../tags/tag3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21.png"/><Relationship Id="rId6" Type="http://schemas.openxmlformats.org/officeDocument/2006/relationships/image" Target="../media/image20.png"/><Relationship Id="rId5" Type="http://schemas.openxmlformats.org/officeDocument/2006/relationships/tags" Target="../tags/tag49.xml"/><Relationship Id="rId4" Type="http://schemas.openxmlformats.org/officeDocument/2006/relationships/tags" Target="../tags/tag48.xml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tags" Target="../tags/tag45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image" Target="../media/image25.png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27.png"/><Relationship Id="rId6" Type="http://schemas.openxmlformats.org/officeDocument/2006/relationships/tags" Target="../tags/tag58.xml"/><Relationship Id="rId5" Type="http://schemas.openxmlformats.org/officeDocument/2006/relationships/image" Target="../media/image26.png"/><Relationship Id="rId4" Type="http://schemas.openxmlformats.org/officeDocument/2006/relationships/tags" Target="../tags/tag57.xml"/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8.jpe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7" name="图片 16" descr="千库网_科技圆形绿色渐变背景_背景编号6127157"/>
          <p:cNvPicPr>
            <a:picLocks noChangeAspect="1"/>
          </p:cNvPicPr>
          <p:nvPr userDrawn="1"/>
        </p:nvPicPr>
        <p:blipFill>
          <a:blip r:embed="rId1"/>
          <a:srcRect l="3333" r="12016"/>
          <a:stretch>
            <a:fillRect/>
          </a:stretch>
        </p:blipFill>
        <p:spPr>
          <a:xfrm>
            <a:off x="0" y="114300"/>
            <a:ext cx="12189460" cy="685736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515284" y="2005136"/>
            <a:ext cx="7161433" cy="13938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465" b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抗“</a:t>
            </a:r>
            <a:r>
              <a:rPr lang="zh-CN" altLang="en-US" sz="8465" b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幽</a:t>
            </a:r>
            <a:r>
              <a:rPr lang="zh-CN" altLang="en-US" sz="8465" b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”无虑</a:t>
            </a:r>
            <a:endParaRPr lang="zh-CN" altLang="en-US" sz="8465" b="1">
              <a:solidFill>
                <a:schemeClr val="bg1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075" name="图片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7025" y="1304925"/>
            <a:ext cx="1641475" cy="5721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文本框 7"/>
          <p:cNvSpPr txBox="1"/>
          <p:nvPr/>
        </p:nvSpPr>
        <p:spPr>
          <a:xfrm>
            <a:off x="2884170" y="4732020"/>
            <a:ext cx="6562725" cy="368935"/>
          </a:xfrm>
          <a:prstGeom prst="rect">
            <a:avLst/>
          </a:prstGeom>
          <a:gradFill>
            <a:gsLst>
              <a:gs pos="0">
                <a:srgbClr val="D3FB77"/>
              </a:gs>
              <a:gs pos="100000">
                <a:srgbClr val="96E6A1"/>
              </a:gs>
            </a:gsLst>
            <a:lin ang="0" scaled="0"/>
          </a:gradFill>
          <a:ln w="3175">
            <a:noFill/>
          </a:ln>
        </p:spPr>
        <p:txBody>
          <a:bodyPr wrap="square">
            <a:noAutofit/>
          </a:bodyPr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>
                <a:solidFill>
                  <a:schemeClr val="accent4">
                    <a:lumMod val="50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跃 莱 复 合 益 生 菌 粉</a:t>
            </a:r>
            <a:endParaRPr lang="zh-CN" altLang="en-US" sz="2400" b="1">
              <a:solidFill>
                <a:schemeClr val="accent4">
                  <a:lumMod val="50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676557" y="3211254"/>
            <a:ext cx="7877099" cy="13938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8465" b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“菌”衡免疫力</a:t>
            </a:r>
            <a:endParaRPr lang="zh-CN" altLang="en-US" sz="8465" b="1">
              <a:solidFill>
                <a:schemeClr val="bg1"/>
              </a:solidFill>
              <a:effectLst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文本框 13"/>
          <p:cNvSpPr txBox="1"/>
          <p:nvPr>
            <p:custDataLst>
              <p:tags r:id="rId1"/>
            </p:custDataLst>
          </p:nvPr>
        </p:nvSpPr>
        <p:spPr>
          <a:xfrm>
            <a:off x="2820111" y="718849"/>
            <a:ext cx="6779108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/>
            <a:r>
              <a:rPr lang="zh-CN" altLang="en-US" sz="4000" b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不同人群之间的菌群差异</a:t>
            </a:r>
            <a:endParaRPr lang="zh-CN" altLang="en-US" sz="4000" b="1">
              <a:solidFill>
                <a:schemeClr val="bg1"/>
              </a:solidFill>
              <a:effectLst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7602" y="2467511"/>
            <a:ext cx="928334" cy="2381768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5604" y="2415539"/>
            <a:ext cx="886517" cy="2469583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5449" y="2391644"/>
            <a:ext cx="1079472" cy="2493479"/>
          </a:xfrm>
          <a:prstGeom prst="rect">
            <a:avLst/>
          </a:prstGeom>
        </p:spPr>
      </p:pic>
      <p:sp>
        <p:nvSpPr>
          <p:cNvPr id="62" name="矩形 61"/>
          <p:cNvSpPr/>
          <p:nvPr/>
        </p:nvSpPr>
        <p:spPr>
          <a:xfrm>
            <a:off x="1332763" y="2362668"/>
            <a:ext cx="1801111" cy="440276"/>
          </a:xfrm>
          <a:prstGeom prst="rect">
            <a:avLst/>
          </a:prstGeom>
          <a:solidFill>
            <a:srgbClr val="7030A0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/>
            <a:endParaRPr lang="zh-CN" altLang="en-US" sz="1695">
              <a:sym typeface="+mn-ea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826839" y="2362668"/>
            <a:ext cx="1801111" cy="626547"/>
          </a:xfrm>
          <a:prstGeom prst="rect">
            <a:avLst/>
          </a:prstGeom>
          <a:solidFill>
            <a:srgbClr val="7030A0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695"/>
          </a:p>
        </p:txBody>
      </p:sp>
      <p:sp>
        <p:nvSpPr>
          <p:cNvPr id="42" name="矩形 41"/>
          <p:cNvSpPr/>
          <p:nvPr/>
        </p:nvSpPr>
        <p:spPr>
          <a:xfrm>
            <a:off x="3826839" y="4268133"/>
            <a:ext cx="1801111" cy="626547"/>
          </a:xfrm>
          <a:prstGeom prst="rect">
            <a:avLst/>
          </a:prstGeom>
          <a:solidFill>
            <a:srgbClr val="FCB501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/>
            <a:endParaRPr lang="zh-CN" altLang="en-US" sz="1695">
              <a:sym typeface="+mn-ea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3826839" y="3000594"/>
            <a:ext cx="1801111" cy="1253094"/>
          </a:xfrm>
          <a:prstGeom prst="rect">
            <a:avLst/>
          </a:prstGeom>
          <a:solidFill>
            <a:srgbClr val="072490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/>
            <a:endParaRPr lang="zh-CN" altLang="en-US" sz="1695"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0827576" y="2370735"/>
            <a:ext cx="816623" cy="215058"/>
            <a:chOff x="17277" y="2786"/>
            <a:chExt cx="1367" cy="360"/>
          </a:xfrm>
        </p:grpSpPr>
        <p:sp>
          <p:nvSpPr>
            <p:cNvPr id="3" name="L 形 2"/>
            <p:cNvSpPr/>
            <p:nvPr/>
          </p:nvSpPr>
          <p:spPr>
            <a:xfrm rot="13545922">
              <a:off x="17277" y="2786"/>
              <a:ext cx="361" cy="361"/>
            </a:xfrm>
            <a:prstGeom prst="corner">
              <a:avLst>
                <a:gd name="adj1" fmla="val 27882"/>
                <a:gd name="adj2" fmla="val 28998"/>
              </a:avLst>
            </a:prstGeom>
            <a:noFill/>
            <a:ln w="6350">
              <a:solidFill>
                <a:srgbClr val="015E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95">
                <a:latin typeface="思源黑体 CN Normal" panose="020B0400000000000000" pitchFamily="34" charset="-122"/>
                <a:ea typeface="思源黑体 CN Medium" panose="020B0600000000000000" pitchFamily="34" charset="-122"/>
                <a:sym typeface="思源黑体 CN Normal" panose="020B0400000000000000" pitchFamily="34" charset="-122"/>
              </a:endParaRPr>
            </a:p>
          </p:txBody>
        </p:sp>
        <p:sp>
          <p:nvSpPr>
            <p:cNvPr id="30" name="L 形 29"/>
            <p:cNvSpPr/>
            <p:nvPr/>
          </p:nvSpPr>
          <p:spPr>
            <a:xfrm rot="13545922">
              <a:off x="17780" y="2786"/>
              <a:ext cx="361" cy="361"/>
            </a:xfrm>
            <a:prstGeom prst="corner">
              <a:avLst>
                <a:gd name="adj1" fmla="val 27882"/>
                <a:gd name="adj2" fmla="val 28998"/>
              </a:avLst>
            </a:prstGeom>
            <a:noFill/>
            <a:ln w="6350">
              <a:solidFill>
                <a:srgbClr val="F551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95">
                <a:latin typeface="思源黑体 CN Normal" panose="020B0400000000000000" pitchFamily="34" charset="-122"/>
                <a:ea typeface="思源黑体 CN Medium" panose="020B0600000000000000" pitchFamily="34" charset="-122"/>
                <a:sym typeface="思源黑体 CN Normal" panose="020B0400000000000000" pitchFamily="34" charset="-122"/>
              </a:endParaRPr>
            </a:p>
          </p:txBody>
        </p:sp>
        <p:sp>
          <p:nvSpPr>
            <p:cNvPr id="31" name="L 形 30"/>
            <p:cNvSpPr/>
            <p:nvPr/>
          </p:nvSpPr>
          <p:spPr>
            <a:xfrm rot="13545922">
              <a:off x="18284" y="2786"/>
              <a:ext cx="361" cy="361"/>
            </a:xfrm>
            <a:prstGeom prst="corner">
              <a:avLst>
                <a:gd name="adj1" fmla="val 27882"/>
                <a:gd name="adj2" fmla="val 28998"/>
              </a:avLst>
            </a:prstGeom>
            <a:noFill/>
            <a:ln w="6350">
              <a:solidFill>
                <a:srgbClr val="015E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95">
                <a:latin typeface="思源黑体 CN Normal" panose="020B0400000000000000" pitchFamily="34" charset="-122"/>
                <a:ea typeface="思源黑体 CN Medium" panose="020B0600000000000000" pitchFamily="34" charset="-122"/>
                <a:sym typeface="思源黑体 CN Normal" panose="020B0400000000000000" pitchFamily="34" charset="-122"/>
              </a:endParaRPr>
            </a:p>
          </p:txBody>
        </p:sp>
      </p:grpSp>
      <p:sp>
        <p:nvSpPr>
          <p:cNvPr id="32" name="矩形 31"/>
          <p:cNvSpPr/>
          <p:nvPr/>
        </p:nvSpPr>
        <p:spPr>
          <a:xfrm>
            <a:off x="6320915" y="4435288"/>
            <a:ext cx="1801111" cy="440276"/>
          </a:xfrm>
          <a:prstGeom prst="rect">
            <a:avLst/>
          </a:prstGeom>
          <a:solidFill>
            <a:srgbClr val="FCB501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/>
            <a:endParaRPr lang="zh-CN" altLang="en-US" sz="1695">
              <a:sym typeface="+mn-ea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333360" y="2822653"/>
            <a:ext cx="1801111" cy="440276"/>
          </a:xfrm>
          <a:prstGeom prst="rect">
            <a:avLst/>
          </a:prstGeom>
          <a:solidFill>
            <a:srgbClr val="072490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695"/>
          </a:p>
        </p:txBody>
      </p:sp>
      <p:sp>
        <p:nvSpPr>
          <p:cNvPr id="34" name="矩形 33"/>
          <p:cNvSpPr/>
          <p:nvPr/>
        </p:nvSpPr>
        <p:spPr>
          <a:xfrm>
            <a:off x="1332763" y="3281745"/>
            <a:ext cx="1801111" cy="1612935"/>
          </a:xfrm>
          <a:prstGeom prst="rect">
            <a:avLst/>
          </a:prstGeom>
          <a:solidFill>
            <a:srgbClr val="FCB501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695"/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33757" y="2438239"/>
            <a:ext cx="877556" cy="2399092"/>
          </a:xfrm>
          <a:prstGeom prst="rect">
            <a:avLst/>
          </a:prstGeom>
        </p:spPr>
      </p:pic>
      <p:sp>
        <p:nvSpPr>
          <p:cNvPr id="44" name="矩形 43"/>
          <p:cNvSpPr/>
          <p:nvPr/>
        </p:nvSpPr>
        <p:spPr>
          <a:xfrm>
            <a:off x="6320915" y="2362668"/>
            <a:ext cx="1801111" cy="1449525"/>
          </a:xfrm>
          <a:prstGeom prst="rect">
            <a:avLst/>
          </a:prstGeom>
          <a:solidFill>
            <a:srgbClr val="7030A0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695"/>
          </a:p>
        </p:txBody>
      </p:sp>
      <p:sp>
        <p:nvSpPr>
          <p:cNvPr id="45" name="矩形 44"/>
          <p:cNvSpPr/>
          <p:nvPr/>
        </p:nvSpPr>
        <p:spPr>
          <a:xfrm>
            <a:off x="6320915" y="3832533"/>
            <a:ext cx="1801111" cy="588423"/>
          </a:xfrm>
          <a:prstGeom prst="rect">
            <a:avLst/>
          </a:prstGeom>
          <a:solidFill>
            <a:srgbClr val="072490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695"/>
          </a:p>
        </p:txBody>
      </p:sp>
      <p:sp>
        <p:nvSpPr>
          <p:cNvPr id="47" name="矩形 46"/>
          <p:cNvSpPr/>
          <p:nvPr/>
        </p:nvSpPr>
        <p:spPr>
          <a:xfrm>
            <a:off x="8815588" y="2362372"/>
            <a:ext cx="1801111" cy="1913509"/>
          </a:xfrm>
          <a:prstGeom prst="rect">
            <a:avLst/>
          </a:prstGeom>
          <a:solidFill>
            <a:srgbClr val="7030A0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695"/>
          </a:p>
        </p:txBody>
      </p:sp>
      <p:sp>
        <p:nvSpPr>
          <p:cNvPr id="36" name="矩形: 圆角 2"/>
          <p:cNvSpPr/>
          <p:nvPr/>
        </p:nvSpPr>
        <p:spPr>
          <a:xfrm>
            <a:off x="1237779" y="2319958"/>
            <a:ext cx="1990482" cy="2787391"/>
          </a:xfrm>
          <a:prstGeom prst="roundRect">
            <a:avLst>
              <a:gd name="adj" fmla="val 8568"/>
            </a:avLst>
          </a:prstGeom>
          <a:noFill/>
          <a:ln>
            <a:solidFill>
              <a:srgbClr val="015E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95" dirty="0">
              <a:latin typeface="思源宋体 CN" panose="02020700000000000000" pitchFamily="18" charset="-122"/>
              <a:ea typeface="思源宋体 CN" panose="02020700000000000000" pitchFamily="18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517951" y="4930523"/>
            <a:ext cx="1430136" cy="35242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anchor="t" anchorCtr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>
                <a:latin typeface="思源黑体 CN Medium" panose="020B0600000000000000" pitchFamily="34" charset="-122"/>
                <a:ea typeface="思源黑体 CN Medium" panose="020B0600000000000000" pitchFamily="34" charset="-122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9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健康人</a:t>
            </a:r>
            <a:endParaRPr lang="zh-CN" altLang="en-US" sz="1695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矩形: 圆角 2"/>
          <p:cNvSpPr/>
          <p:nvPr/>
        </p:nvSpPr>
        <p:spPr>
          <a:xfrm>
            <a:off x="3732452" y="2319958"/>
            <a:ext cx="1990482" cy="2787391"/>
          </a:xfrm>
          <a:prstGeom prst="roundRect">
            <a:avLst>
              <a:gd name="adj" fmla="val 8568"/>
            </a:avLst>
          </a:prstGeom>
          <a:noFill/>
          <a:ln>
            <a:solidFill>
              <a:srgbClr val="015E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95" dirty="0">
              <a:latin typeface="思源宋体 CN" panose="02020700000000000000" pitchFamily="18" charset="-122"/>
              <a:ea typeface="思源宋体 CN" panose="02020700000000000000" pitchFamily="18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4012625" y="4930523"/>
            <a:ext cx="1430136" cy="35242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anchor="t" anchorCtr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>
                <a:latin typeface="思源黑体 CN Medium" panose="020B0600000000000000" pitchFamily="34" charset="-122"/>
                <a:ea typeface="思源黑体 CN Medium" panose="020B0600000000000000" pitchFamily="34" charset="-122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9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亚健康</a:t>
            </a:r>
            <a:endParaRPr lang="zh-CN" altLang="en-US" sz="1695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1" name="矩形: 圆角 2"/>
          <p:cNvSpPr/>
          <p:nvPr/>
        </p:nvSpPr>
        <p:spPr>
          <a:xfrm>
            <a:off x="6226528" y="2319958"/>
            <a:ext cx="1990482" cy="2787391"/>
          </a:xfrm>
          <a:prstGeom prst="roundRect">
            <a:avLst>
              <a:gd name="adj" fmla="val 8568"/>
            </a:avLst>
          </a:prstGeom>
          <a:noFill/>
          <a:ln>
            <a:solidFill>
              <a:srgbClr val="015E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95" dirty="0">
              <a:latin typeface="思源宋体 CN" panose="02020700000000000000" pitchFamily="18" charset="-122"/>
              <a:ea typeface="思源宋体 CN" panose="02020700000000000000" pitchFamily="18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6506701" y="4930523"/>
            <a:ext cx="1430136" cy="35242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anchor="t" anchorCtr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>
                <a:latin typeface="思源黑体 CN Medium" panose="020B0600000000000000" pitchFamily="34" charset="-122"/>
                <a:ea typeface="思源黑体 CN Medium" panose="020B0600000000000000" pitchFamily="34" charset="-122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9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便秘</a:t>
            </a:r>
            <a:r>
              <a:rPr lang="en-US" altLang="zh-CN" sz="169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169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腹泻</a:t>
            </a:r>
            <a:r>
              <a:rPr lang="zh-CN" altLang="en-US" sz="169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者</a:t>
            </a:r>
            <a:endParaRPr lang="zh-CN" altLang="en-US" sz="1695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3" name="矩形: 圆角 2"/>
          <p:cNvSpPr/>
          <p:nvPr/>
        </p:nvSpPr>
        <p:spPr>
          <a:xfrm>
            <a:off x="8720604" y="2319958"/>
            <a:ext cx="1990482" cy="2787391"/>
          </a:xfrm>
          <a:prstGeom prst="roundRect">
            <a:avLst>
              <a:gd name="adj" fmla="val 8568"/>
            </a:avLst>
          </a:prstGeom>
          <a:noFill/>
          <a:ln>
            <a:solidFill>
              <a:srgbClr val="015E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95" dirty="0">
              <a:latin typeface="思源宋体 CN" panose="02020700000000000000" pitchFamily="18" charset="-122"/>
              <a:ea typeface="思源宋体 CN" panose="02020700000000000000" pitchFamily="18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9000777" y="4930523"/>
            <a:ext cx="1430136" cy="35242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anchor="t" anchorCtr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>
                <a:latin typeface="思源黑体 CN Medium" panose="020B0600000000000000" pitchFamily="34" charset="-122"/>
                <a:ea typeface="思源黑体 CN Medium" panose="020B0600000000000000" pitchFamily="34" charset="-122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9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癌症患者</a:t>
            </a:r>
            <a:endParaRPr lang="zh-CN" altLang="en-US" sz="1695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1646896" y="3824767"/>
            <a:ext cx="1172845" cy="32321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zh-CN" altLang="en-US" sz="150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有益菌70%</a:t>
            </a:r>
            <a:endParaRPr lang="zh-CN" altLang="en-US" sz="150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1646896" y="2869550"/>
            <a:ext cx="1172845" cy="32321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zh-CN" altLang="en-US" sz="150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中性菌15%</a:t>
            </a:r>
            <a:endParaRPr lang="zh-CN" altLang="en-US" sz="150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1646896" y="2409565"/>
            <a:ext cx="1172845" cy="32321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zh-CN" altLang="en-US" sz="150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有害菌15%</a:t>
            </a:r>
            <a:endParaRPr lang="zh-CN" altLang="en-US" sz="150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4140972" y="4420955"/>
            <a:ext cx="1172845" cy="32321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zh-CN" altLang="en-US" sz="150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有益菌</a:t>
            </a:r>
            <a:r>
              <a:rPr lang="en-US" sz="150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25</a:t>
            </a:r>
            <a:r>
              <a:rPr lang="zh-CN" altLang="en-US" sz="150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%</a:t>
            </a:r>
            <a:endParaRPr lang="zh-CN" altLang="en-US" sz="150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4140972" y="3460363"/>
            <a:ext cx="1172845" cy="32321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zh-CN" altLang="en-US" sz="150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中性菌</a:t>
            </a:r>
            <a:r>
              <a:rPr lang="en-US" sz="150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50</a:t>
            </a:r>
            <a:r>
              <a:rPr lang="zh-CN" altLang="en-US" sz="150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%</a:t>
            </a:r>
            <a:endParaRPr lang="zh-CN" altLang="en-US" sz="150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4140972" y="2541587"/>
            <a:ext cx="1172845" cy="32321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zh-CN" altLang="en-US" sz="150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有害菌</a:t>
            </a:r>
            <a:r>
              <a:rPr lang="en-US" altLang="zh-CN" sz="150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150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5%</a:t>
            </a:r>
            <a:endParaRPr lang="zh-CN" altLang="en-US" sz="150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6635048" y="4487862"/>
            <a:ext cx="1172845" cy="32321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zh-CN" altLang="en-US" sz="150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有益菌</a:t>
            </a:r>
            <a:r>
              <a:rPr lang="en-US" sz="150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15</a:t>
            </a:r>
            <a:r>
              <a:rPr lang="zh-CN" altLang="en-US" sz="150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%</a:t>
            </a:r>
            <a:endParaRPr lang="zh-CN" altLang="en-US" sz="150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6635048" y="3969931"/>
            <a:ext cx="1172845" cy="32321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zh-CN" altLang="en-US" sz="150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中性菌</a:t>
            </a:r>
            <a:r>
              <a:rPr lang="en-US" sz="150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20</a:t>
            </a:r>
            <a:r>
              <a:rPr lang="zh-CN" altLang="en-US" sz="150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%</a:t>
            </a:r>
            <a:endParaRPr lang="zh-CN" altLang="en-US" sz="150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6635048" y="2974092"/>
            <a:ext cx="1172845" cy="32321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zh-CN" altLang="en-US" sz="150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有害菌</a:t>
            </a:r>
            <a:r>
              <a:rPr lang="en-US" altLang="zh-CN" sz="150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6</a:t>
            </a:r>
            <a:r>
              <a:rPr lang="zh-CN" altLang="en-US" sz="150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5%</a:t>
            </a:r>
            <a:endParaRPr lang="zh-CN" altLang="en-US" sz="150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8815588" y="4590015"/>
            <a:ext cx="1801111" cy="285549"/>
          </a:xfrm>
          <a:prstGeom prst="rect">
            <a:avLst/>
          </a:prstGeom>
          <a:solidFill>
            <a:srgbClr val="FCB501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/>
            <a:endParaRPr lang="zh-CN" altLang="en-US" sz="1695">
              <a:sym typeface="+mn-ea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8815588" y="4285349"/>
            <a:ext cx="1801111" cy="285549"/>
          </a:xfrm>
          <a:prstGeom prst="rect">
            <a:avLst/>
          </a:prstGeom>
          <a:solidFill>
            <a:srgbClr val="072490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/>
            <a:endParaRPr lang="zh-CN" altLang="en-US" sz="1695">
              <a:sym typeface="+mn-ea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9188180" y="4559548"/>
            <a:ext cx="1054735" cy="32321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zh-CN" altLang="en-US" sz="150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有益菌</a:t>
            </a:r>
            <a:r>
              <a:rPr lang="en-US" sz="150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5</a:t>
            </a:r>
            <a:r>
              <a:rPr lang="zh-CN" altLang="en-US" sz="150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%</a:t>
            </a:r>
            <a:endParaRPr lang="zh-CN" altLang="en-US" sz="150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9188180" y="4262649"/>
            <a:ext cx="1054735" cy="32321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zh-CN" altLang="en-US" sz="150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中性菌</a:t>
            </a:r>
            <a:r>
              <a:rPr lang="en-US" sz="150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5</a:t>
            </a:r>
            <a:r>
              <a:rPr lang="zh-CN" altLang="en-US" sz="150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%</a:t>
            </a:r>
            <a:endParaRPr lang="zh-CN" altLang="en-US" sz="150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9129124" y="3273382"/>
            <a:ext cx="1172845" cy="32321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zh-CN" altLang="en-US" sz="150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有害菌</a:t>
            </a:r>
            <a:r>
              <a:rPr lang="en-US" sz="150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90</a:t>
            </a:r>
            <a:r>
              <a:rPr lang="zh-CN" altLang="en-US" sz="150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%</a:t>
            </a:r>
            <a:endParaRPr lang="zh-CN" altLang="en-US" sz="150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592167" y="5478834"/>
            <a:ext cx="3096836" cy="2647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 algn="r"/>
            <a:r>
              <a:rPr lang="en-US" altLang="zh-CN" sz="1130" b="1">
                <a:solidFill>
                  <a:schemeClr val="bg1">
                    <a:lumMod val="50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—— </a:t>
            </a:r>
            <a:r>
              <a:rPr lang="zh-CN" altLang="en-US" sz="1130" b="1">
                <a:solidFill>
                  <a:schemeClr val="bg1">
                    <a:lumMod val="50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来源：cctv 科教频道专家访谈</a:t>
            </a:r>
            <a:endParaRPr lang="zh-CN" altLang="en-US" sz="1130" b="1">
              <a:solidFill>
                <a:schemeClr val="bg1">
                  <a:lumMod val="50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7" name="图片 26"/>
          <p:cNvPicPr/>
          <p:nvPr>
            <p:custDataLst>
              <p:tags r:id="rId1"/>
            </p:custDataLst>
          </p:nvPr>
        </p:nvPicPr>
        <p:blipFill>
          <a:blip r:embed="rId2"/>
          <a:srcRect l="12843" t="21594" r="7829" b="3860"/>
          <a:stretch>
            <a:fillRect/>
          </a:stretch>
        </p:blipFill>
        <p:spPr>
          <a:xfrm>
            <a:off x="3732452" y="2608451"/>
            <a:ext cx="1991677" cy="2874012"/>
          </a:xfrm>
          <a:prstGeom prst="round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l="28017" t="37033" r="29951" b="5630"/>
          <a:stretch>
            <a:fillRect/>
          </a:stretch>
        </p:blipFill>
        <p:spPr>
          <a:xfrm>
            <a:off x="8719410" y="2609048"/>
            <a:ext cx="1991677" cy="2874012"/>
          </a:xfrm>
          <a:prstGeom prst="round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l="9401" t="37583" r="52858" b="30086"/>
          <a:stretch>
            <a:fillRect/>
          </a:stretch>
        </p:blipFill>
        <p:spPr>
          <a:xfrm>
            <a:off x="6226528" y="2609048"/>
            <a:ext cx="1991677" cy="2873415"/>
          </a:xfrm>
          <a:prstGeom prst="round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 l="16617" t="12204" r="17506" b="8913"/>
          <a:stretch>
            <a:fillRect/>
          </a:stretch>
        </p:blipFill>
        <p:spPr>
          <a:xfrm>
            <a:off x="1237779" y="2813951"/>
            <a:ext cx="1991677" cy="2439117"/>
          </a:xfrm>
          <a:prstGeom prst="roundRect">
            <a:avLst>
              <a:gd name="adj" fmla="val 11341"/>
            </a:avLst>
          </a:prstGeom>
        </p:spPr>
      </p:pic>
      <p:sp>
        <p:nvSpPr>
          <p:cNvPr id="14" name="文本框 13"/>
          <p:cNvSpPr txBox="1"/>
          <p:nvPr>
            <p:custDataLst>
              <p:tags r:id="rId9"/>
            </p:custDataLst>
          </p:nvPr>
        </p:nvSpPr>
        <p:spPr>
          <a:xfrm>
            <a:off x="2706446" y="756314"/>
            <a:ext cx="6779108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/>
            <a:r>
              <a:rPr lang="zh-CN" alt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什么是一款</a:t>
            </a:r>
            <a:r>
              <a:rPr lang="zh-CN" altLang="en-US" sz="4000" b="1">
                <a:solidFill>
                  <a:srgbClr val="01F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好的益生菌产品</a:t>
            </a:r>
            <a:r>
              <a:rPr lang="zh-CN" alt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？</a:t>
            </a:r>
            <a:endParaRPr lang="zh-CN" altLang="en-US" sz="40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5" name="组合 4"/>
          <p:cNvGrpSpPr/>
          <p:nvPr>
            <p:custDataLst>
              <p:tags r:id="rId10"/>
            </p:custDataLst>
          </p:nvPr>
        </p:nvGrpSpPr>
        <p:grpSpPr>
          <a:xfrm rot="0">
            <a:off x="1238376" y="2567231"/>
            <a:ext cx="2233617" cy="2961230"/>
            <a:chOff x="2395" y="2711"/>
            <a:chExt cx="3739" cy="4685"/>
          </a:xfrm>
        </p:grpSpPr>
        <p:sp>
          <p:nvSpPr>
            <p:cNvPr id="6" name="矩形: 圆角 2"/>
            <p:cNvSpPr/>
            <p:nvPr>
              <p:custDataLst>
                <p:tags r:id="rId11"/>
              </p:custDataLst>
            </p:nvPr>
          </p:nvSpPr>
          <p:spPr>
            <a:xfrm>
              <a:off x="2395" y="2711"/>
              <a:ext cx="3332" cy="4685"/>
            </a:xfrm>
            <a:prstGeom prst="roundRect">
              <a:avLst>
                <a:gd name="adj" fmla="val 8568"/>
              </a:avLst>
            </a:prstGeom>
            <a:noFill/>
            <a:ln>
              <a:solidFill>
                <a:srgbClr val="015E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95" dirty="0">
                <a:latin typeface="思源宋体 CN" panose="02020700000000000000" pitchFamily="18" charset="-122"/>
                <a:ea typeface="思源宋体 CN" panose="02020700000000000000" pitchFamily="18" charset="-122"/>
              </a:endParaRPr>
            </a:p>
          </p:txBody>
        </p:sp>
        <p:sp>
          <p:nvSpPr>
            <p:cNvPr id="9" name="文本框 8"/>
            <p:cNvSpPr txBox="1"/>
            <p:nvPr>
              <p:custDataLst>
                <p:tags r:id="rId12"/>
              </p:custDataLst>
            </p:nvPr>
          </p:nvSpPr>
          <p:spPr>
            <a:xfrm>
              <a:off x="4038" y="6589"/>
              <a:ext cx="2096" cy="558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</p:spPr>
          <p:txBody>
            <a:bodyPr wrap="square" anchor="t" anchorCtr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>
                  <a:latin typeface="思源黑体 CN Medium" panose="020B0600000000000000" pitchFamily="34" charset="-122"/>
                  <a:ea typeface="思源黑体 CN Medium" panose="020B0600000000000000" pitchFamily="34" charset="-122"/>
                </a:defRPr>
              </a:lvl1pPr>
            </a:lstStyle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9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种  类</a:t>
              </a:r>
              <a:endParaRPr lang="zh-CN" altLang="en-US" sz="169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7" name="组合 6"/>
          <p:cNvGrpSpPr/>
          <p:nvPr>
            <p:custDataLst>
              <p:tags r:id="rId13"/>
            </p:custDataLst>
          </p:nvPr>
        </p:nvGrpSpPr>
        <p:grpSpPr>
          <a:xfrm rot="0">
            <a:off x="3732452" y="2567231"/>
            <a:ext cx="2233617" cy="2961230"/>
            <a:chOff x="2395" y="2711"/>
            <a:chExt cx="3739" cy="4685"/>
          </a:xfrm>
        </p:grpSpPr>
        <p:sp>
          <p:nvSpPr>
            <p:cNvPr id="10" name="矩形: 圆角 2"/>
            <p:cNvSpPr/>
            <p:nvPr>
              <p:custDataLst>
                <p:tags r:id="rId14"/>
              </p:custDataLst>
            </p:nvPr>
          </p:nvSpPr>
          <p:spPr>
            <a:xfrm>
              <a:off x="2395" y="2711"/>
              <a:ext cx="3332" cy="4685"/>
            </a:xfrm>
            <a:prstGeom prst="roundRect">
              <a:avLst>
                <a:gd name="adj" fmla="val 8568"/>
              </a:avLst>
            </a:prstGeom>
            <a:noFill/>
            <a:ln>
              <a:solidFill>
                <a:srgbClr val="015E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95" dirty="0">
                <a:latin typeface="思源宋体 CN" panose="02020700000000000000" pitchFamily="18" charset="-122"/>
                <a:ea typeface="思源宋体 CN" panose="02020700000000000000" pitchFamily="18" charset="-122"/>
              </a:endParaRPr>
            </a:p>
          </p:txBody>
        </p:sp>
        <p:sp>
          <p:nvSpPr>
            <p:cNvPr id="11" name="文本框 10"/>
            <p:cNvSpPr txBox="1"/>
            <p:nvPr>
              <p:custDataLst>
                <p:tags r:id="rId15"/>
              </p:custDataLst>
            </p:nvPr>
          </p:nvSpPr>
          <p:spPr>
            <a:xfrm>
              <a:off x="4038" y="6589"/>
              <a:ext cx="2096" cy="558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</p:spPr>
          <p:txBody>
            <a:bodyPr wrap="square" anchor="t" anchorCtr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>
                  <a:latin typeface="思源黑体 CN Medium" panose="020B0600000000000000" pitchFamily="34" charset="-122"/>
                  <a:ea typeface="思源黑体 CN Medium" panose="020B0600000000000000" pitchFamily="34" charset="-122"/>
                </a:defRPr>
              </a:lvl1pPr>
            </a:lstStyle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9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数  量</a:t>
              </a:r>
              <a:endParaRPr lang="zh-CN" altLang="en-US" sz="169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2" name="组合 11"/>
          <p:cNvGrpSpPr/>
          <p:nvPr>
            <p:custDataLst>
              <p:tags r:id="rId16"/>
            </p:custDataLst>
          </p:nvPr>
        </p:nvGrpSpPr>
        <p:grpSpPr>
          <a:xfrm rot="0">
            <a:off x="6226528" y="2567231"/>
            <a:ext cx="2233617" cy="2961230"/>
            <a:chOff x="2395" y="2711"/>
            <a:chExt cx="3739" cy="4685"/>
          </a:xfrm>
        </p:grpSpPr>
        <p:sp>
          <p:nvSpPr>
            <p:cNvPr id="13" name="矩形: 圆角 2"/>
            <p:cNvSpPr/>
            <p:nvPr>
              <p:custDataLst>
                <p:tags r:id="rId17"/>
              </p:custDataLst>
            </p:nvPr>
          </p:nvSpPr>
          <p:spPr>
            <a:xfrm>
              <a:off x="2395" y="2711"/>
              <a:ext cx="3332" cy="4685"/>
            </a:xfrm>
            <a:prstGeom prst="roundRect">
              <a:avLst>
                <a:gd name="adj" fmla="val 8568"/>
              </a:avLst>
            </a:prstGeom>
            <a:noFill/>
            <a:ln>
              <a:solidFill>
                <a:srgbClr val="015E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95" dirty="0">
                <a:latin typeface="思源宋体 CN" panose="02020700000000000000" pitchFamily="18" charset="-122"/>
                <a:ea typeface="思源宋体 CN" panose="02020700000000000000" pitchFamily="18" charset="-122"/>
              </a:endParaRPr>
            </a:p>
          </p:txBody>
        </p:sp>
        <p:sp>
          <p:nvSpPr>
            <p:cNvPr id="15" name="文本框 14"/>
            <p:cNvSpPr txBox="1"/>
            <p:nvPr>
              <p:custDataLst>
                <p:tags r:id="rId18"/>
              </p:custDataLst>
            </p:nvPr>
          </p:nvSpPr>
          <p:spPr>
            <a:xfrm>
              <a:off x="4038" y="6589"/>
              <a:ext cx="2096" cy="558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</p:spPr>
          <p:txBody>
            <a:bodyPr wrap="square" anchor="t" anchorCtr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>
                  <a:latin typeface="思源黑体 CN Medium" panose="020B0600000000000000" pitchFamily="34" charset="-122"/>
                  <a:ea typeface="思源黑体 CN Medium" panose="020B0600000000000000" pitchFamily="34" charset="-122"/>
                </a:defRPr>
              </a:lvl1pPr>
            </a:lstStyle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9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活  性</a:t>
              </a:r>
              <a:endParaRPr lang="zh-CN" altLang="en-US" sz="169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6" name="组合 15"/>
          <p:cNvGrpSpPr/>
          <p:nvPr>
            <p:custDataLst>
              <p:tags r:id="rId19"/>
            </p:custDataLst>
          </p:nvPr>
        </p:nvGrpSpPr>
        <p:grpSpPr>
          <a:xfrm rot="0">
            <a:off x="8720604" y="2567231"/>
            <a:ext cx="2233617" cy="2961230"/>
            <a:chOff x="2395" y="2711"/>
            <a:chExt cx="3739" cy="4685"/>
          </a:xfrm>
        </p:grpSpPr>
        <p:sp>
          <p:nvSpPr>
            <p:cNvPr id="17" name="矩形: 圆角 2"/>
            <p:cNvSpPr/>
            <p:nvPr>
              <p:custDataLst>
                <p:tags r:id="rId20"/>
              </p:custDataLst>
            </p:nvPr>
          </p:nvSpPr>
          <p:spPr>
            <a:xfrm>
              <a:off x="2395" y="2711"/>
              <a:ext cx="3332" cy="4685"/>
            </a:xfrm>
            <a:prstGeom prst="roundRect">
              <a:avLst>
                <a:gd name="adj" fmla="val 8568"/>
              </a:avLst>
            </a:prstGeom>
            <a:noFill/>
            <a:ln>
              <a:solidFill>
                <a:srgbClr val="015E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95" dirty="0">
                <a:latin typeface="思源宋体 CN" panose="02020700000000000000" pitchFamily="18" charset="-122"/>
                <a:ea typeface="思源宋体 CN" panose="02020700000000000000" pitchFamily="18" charset="-122"/>
              </a:endParaRPr>
            </a:p>
          </p:txBody>
        </p:sp>
        <p:sp>
          <p:nvSpPr>
            <p:cNvPr id="18" name="文本框 17"/>
            <p:cNvSpPr txBox="1"/>
            <p:nvPr>
              <p:custDataLst>
                <p:tags r:id="rId21"/>
              </p:custDataLst>
            </p:nvPr>
          </p:nvSpPr>
          <p:spPr>
            <a:xfrm>
              <a:off x="4038" y="6589"/>
              <a:ext cx="2096" cy="558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</p:spPr>
          <p:txBody>
            <a:bodyPr wrap="square" anchor="t" anchorCtr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>
                  <a:latin typeface="思源黑体 CN Medium" panose="020B0600000000000000" pitchFamily="34" charset="-122"/>
                  <a:ea typeface="思源黑体 CN Medium" panose="020B0600000000000000" pitchFamily="34" charset="-122"/>
                </a:defRPr>
              </a:lvl1pPr>
            </a:lstStyle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9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有效功能</a:t>
              </a:r>
              <a:endParaRPr lang="zh-CN" altLang="en-US" sz="169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0827576" y="2612035"/>
            <a:ext cx="816623" cy="215058"/>
            <a:chOff x="17277" y="2786"/>
            <a:chExt cx="1367" cy="360"/>
          </a:xfrm>
        </p:grpSpPr>
        <p:sp>
          <p:nvSpPr>
            <p:cNvPr id="33" name="L 形 32"/>
            <p:cNvSpPr/>
            <p:nvPr/>
          </p:nvSpPr>
          <p:spPr>
            <a:xfrm rot="13545922">
              <a:off x="17277" y="2786"/>
              <a:ext cx="361" cy="361"/>
            </a:xfrm>
            <a:prstGeom prst="corner">
              <a:avLst>
                <a:gd name="adj1" fmla="val 27882"/>
                <a:gd name="adj2" fmla="val 28998"/>
              </a:avLst>
            </a:prstGeom>
            <a:noFill/>
            <a:ln w="6350">
              <a:solidFill>
                <a:srgbClr val="015E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95">
                <a:latin typeface="思源黑体 CN Normal" panose="020B0400000000000000" pitchFamily="34" charset="-122"/>
                <a:ea typeface="思源黑体 CN Medium" panose="020B0600000000000000" pitchFamily="34" charset="-122"/>
                <a:sym typeface="思源黑体 CN Normal" panose="020B0400000000000000" pitchFamily="34" charset="-122"/>
              </a:endParaRPr>
            </a:p>
          </p:txBody>
        </p:sp>
        <p:sp>
          <p:nvSpPr>
            <p:cNvPr id="34" name="L 形 33"/>
            <p:cNvSpPr/>
            <p:nvPr/>
          </p:nvSpPr>
          <p:spPr>
            <a:xfrm rot="13545922">
              <a:off x="17780" y="2786"/>
              <a:ext cx="361" cy="361"/>
            </a:xfrm>
            <a:prstGeom prst="corner">
              <a:avLst>
                <a:gd name="adj1" fmla="val 27882"/>
                <a:gd name="adj2" fmla="val 28998"/>
              </a:avLst>
            </a:prstGeom>
            <a:noFill/>
            <a:ln w="6350">
              <a:solidFill>
                <a:srgbClr val="F551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95">
                <a:latin typeface="思源黑体 CN Normal" panose="020B0400000000000000" pitchFamily="34" charset="-122"/>
                <a:ea typeface="思源黑体 CN Medium" panose="020B0600000000000000" pitchFamily="34" charset="-122"/>
                <a:sym typeface="思源黑体 CN Normal" panose="020B0400000000000000" pitchFamily="34" charset="-122"/>
              </a:endParaRPr>
            </a:p>
          </p:txBody>
        </p:sp>
        <p:sp>
          <p:nvSpPr>
            <p:cNvPr id="35" name="L 形 34"/>
            <p:cNvSpPr/>
            <p:nvPr/>
          </p:nvSpPr>
          <p:spPr>
            <a:xfrm rot="13545922">
              <a:off x="18284" y="2786"/>
              <a:ext cx="361" cy="361"/>
            </a:xfrm>
            <a:prstGeom prst="corner">
              <a:avLst>
                <a:gd name="adj1" fmla="val 27882"/>
                <a:gd name="adj2" fmla="val 28998"/>
              </a:avLst>
            </a:prstGeom>
            <a:noFill/>
            <a:ln w="6350">
              <a:solidFill>
                <a:srgbClr val="015E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95">
                <a:latin typeface="思源黑体 CN Normal" panose="020B0400000000000000" pitchFamily="34" charset="-122"/>
                <a:ea typeface="思源黑体 CN Medium" panose="020B0600000000000000" pitchFamily="34" charset="-122"/>
                <a:sym typeface="思源黑体 CN Normal" panose="020B0400000000000000" pitchFamily="34" charset="-122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配图2"/>
          <p:cNvPicPr/>
          <p:nvPr/>
        </p:nvPicPr>
        <p:blipFill>
          <a:blip r:embed="rId1"/>
          <a:srcRect l="27003" t="3710" r="25297" b="486"/>
          <a:stretch>
            <a:fillRect/>
          </a:stretch>
        </p:blipFill>
        <p:spPr>
          <a:xfrm>
            <a:off x="4068481" y="2138353"/>
            <a:ext cx="4055039" cy="3512615"/>
          </a:xfrm>
          <a:prstGeom prst="ellipse">
            <a:avLst/>
          </a:prstGeom>
        </p:spPr>
      </p:pic>
      <p:sp>
        <p:nvSpPr>
          <p:cNvPr id="4110" name="文本框 17"/>
          <p:cNvSpPr txBox="1"/>
          <p:nvPr>
            <p:custDataLst>
              <p:tags r:id="rId2"/>
            </p:custDataLst>
          </p:nvPr>
        </p:nvSpPr>
        <p:spPr>
          <a:xfrm>
            <a:off x="1759294" y="2408370"/>
            <a:ext cx="2094427" cy="7270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880" b="1">
                <a:latin typeface="微软雅黑" panose="020B0503020204020204" charset="-122"/>
                <a:ea typeface="微软雅黑" panose="020B0503020204020204" charset="-122"/>
              </a:rPr>
              <a:t>益生菌</a:t>
            </a:r>
            <a:r>
              <a:rPr lang="en-US" altLang="zh-CN" sz="1880" b="1">
                <a:latin typeface="微软雅黑" panose="020B0503020204020204" charset="-122"/>
                <a:ea typeface="微软雅黑" panose="020B0503020204020204" charset="-122"/>
              </a:rPr>
              <a:t>+</a:t>
            </a:r>
            <a:r>
              <a:rPr lang="zh-CN" altLang="en-US" sz="1880" b="1">
                <a:latin typeface="微软雅黑" panose="020B0503020204020204" charset="-122"/>
                <a:ea typeface="微软雅黑" panose="020B0503020204020204" charset="-122"/>
              </a:rPr>
              <a:t>益生元</a:t>
            </a:r>
            <a:endParaRPr lang="zh-CN" altLang="en-US" sz="1880" b="1">
              <a:latin typeface="微软雅黑" panose="020B0503020204020204" charset="-122"/>
              <a:ea typeface="微软雅黑" panose="020B0503020204020204" charset="-122"/>
            </a:endParaRPr>
          </a:p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880" b="1">
                <a:latin typeface="微软雅黑" panose="020B0503020204020204" charset="-122"/>
                <a:ea typeface="微软雅黑" panose="020B0503020204020204" charset="-122"/>
              </a:rPr>
              <a:t>+</a:t>
            </a:r>
            <a:r>
              <a:rPr lang="zh-CN" altLang="en-US" sz="1880" b="1">
                <a:latin typeface="微软雅黑" panose="020B0503020204020204" charset="-122"/>
                <a:ea typeface="微软雅黑" panose="020B0503020204020204" charset="-122"/>
              </a:rPr>
              <a:t>肽</a:t>
            </a:r>
            <a:r>
              <a:rPr lang="en-US" altLang="zh-CN" sz="1880" b="1">
                <a:latin typeface="微软雅黑" panose="020B0503020204020204" charset="-122"/>
                <a:ea typeface="微软雅黑" panose="020B0503020204020204" charset="-122"/>
              </a:rPr>
              <a:t>+</a:t>
            </a:r>
            <a:r>
              <a:rPr lang="zh-CN" altLang="en-US" sz="1880" b="1">
                <a:latin typeface="微软雅黑" panose="020B0503020204020204" charset="-122"/>
                <a:ea typeface="微软雅黑" panose="020B0503020204020204" charset="-122"/>
              </a:rPr>
              <a:t>营养素</a:t>
            </a:r>
            <a:endParaRPr lang="zh-CN" altLang="en-US" sz="188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11" name="文本框 21"/>
          <p:cNvSpPr txBox="1"/>
          <p:nvPr>
            <p:custDataLst>
              <p:tags r:id="rId3"/>
            </p:custDataLst>
          </p:nvPr>
        </p:nvSpPr>
        <p:spPr>
          <a:xfrm>
            <a:off x="1928117" y="3948505"/>
            <a:ext cx="1925320" cy="7270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880" b="1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1880" b="1">
                <a:latin typeface="微软雅黑" panose="020B0503020204020204" charset="-122"/>
                <a:ea typeface="微软雅黑" panose="020B0503020204020204" charset="-122"/>
              </a:rPr>
              <a:t>菌株种类更丰富</a:t>
            </a:r>
            <a:endParaRPr lang="en-US" altLang="zh-CN" sz="1880" b="1">
              <a:latin typeface="微软雅黑" panose="020B0503020204020204" charset="-122"/>
              <a:ea typeface="微软雅黑" panose="020B0503020204020204" charset="-122"/>
            </a:endParaRPr>
          </a:p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880" b="1">
                <a:latin typeface="微软雅黑" panose="020B0503020204020204" charset="-122"/>
                <a:ea typeface="微软雅黑" panose="020B0503020204020204" charset="-122"/>
              </a:rPr>
              <a:t>功能全面</a:t>
            </a:r>
            <a:endParaRPr lang="zh-CN" altLang="en-US" sz="188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12" name="文本框 22"/>
          <p:cNvSpPr txBox="1"/>
          <p:nvPr>
            <p:custDataLst>
              <p:tags r:id="rId4"/>
            </p:custDataLst>
          </p:nvPr>
        </p:nvSpPr>
        <p:spPr>
          <a:xfrm>
            <a:off x="8345260" y="2408151"/>
            <a:ext cx="1854200" cy="7270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zh-CN" sz="1880" b="1">
                <a:latin typeface="微软雅黑" panose="020B0503020204020204" charset="-122"/>
                <a:ea typeface="微软雅黑" panose="020B0503020204020204" charset="-122"/>
              </a:rPr>
              <a:t>出厂时每袋添加</a:t>
            </a:r>
            <a:endParaRPr lang="zh-CN" altLang="zh-CN" sz="1880" b="1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880" b="1" u="sng">
                <a:solidFill>
                  <a:srgbClr val="015EEA"/>
                </a:solidFill>
                <a:latin typeface="微软雅黑" panose="020B0503020204020204" charset="-122"/>
                <a:ea typeface="微软雅黑" panose="020B0503020204020204" charset="-122"/>
              </a:rPr>
              <a:t>活菌数300亿</a:t>
            </a:r>
            <a:endParaRPr lang="en-US" altLang="zh-CN" sz="1880" b="1" u="sng">
              <a:solidFill>
                <a:srgbClr val="015EE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13" name="文本框 23"/>
          <p:cNvSpPr txBox="1"/>
          <p:nvPr>
            <p:custDataLst>
              <p:tags r:id="rId5"/>
            </p:custDataLst>
          </p:nvPr>
        </p:nvSpPr>
        <p:spPr>
          <a:xfrm>
            <a:off x="8345260" y="3948505"/>
            <a:ext cx="2178050" cy="7270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zh-CN" sz="1880" b="1"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抗幽 </a:t>
            </a:r>
            <a:r>
              <a:rPr lang="en-US" altLang="zh-CN" sz="1880" b="1"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+</a:t>
            </a:r>
            <a:r>
              <a:rPr lang="zh-CN" altLang="zh-CN" sz="1880" b="1"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 增强免疫力</a:t>
            </a:r>
            <a:endParaRPr lang="zh-CN" altLang="en-US" sz="1880" b="1"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880" b="1"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呵护更全面</a:t>
            </a:r>
            <a:endParaRPr lang="zh-CN" altLang="en-US" sz="1880" b="1"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6"/>
            </p:custDataLst>
          </p:nvPr>
        </p:nvSpPr>
        <p:spPr>
          <a:xfrm>
            <a:off x="2706446" y="730914"/>
            <a:ext cx="6779108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/>
            <a:r>
              <a:rPr lang="zh-CN" altLang="en-US" sz="4000" b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全面升级  </a:t>
            </a:r>
            <a:r>
              <a:rPr lang="en-US" altLang="zh-CN" sz="4000" b="1">
                <a:solidFill>
                  <a:srgbClr val="01F3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4</a:t>
            </a:r>
            <a:r>
              <a:rPr lang="zh-CN" altLang="en-US" sz="4000" b="1">
                <a:solidFill>
                  <a:srgbClr val="01F3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大核心</a:t>
            </a:r>
            <a:r>
              <a:rPr lang="zh-CN" altLang="en-US" sz="4000" b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升级</a:t>
            </a:r>
            <a:endParaRPr lang="zh-CN" altLang="en-US" sz="4000" b="1">
              <a:solidFill>
                <a:schemeClr val="bg1"/>
              </a:solidFill>
              <a:effectLst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28" name="组合 27"/>
          <p:cNvGrpSpPr/>
          <p:nvPr/>
        </p:nvGrpSpPr>
        <p:grpSpPr>
          <a:xfrm rot="0">
            <a:off x="8434814" y="4690375"/>
            <a:ext cx="1489277" cy="430116"/>
            <a:chOff x="13755" y="7294"/>
            <a:chExt cx="2952" cy="900"/>
          </a:xfrm>
        </p:grpSpPr>
        <p:sp>
          <p:nvSpPr>
            <p:cNvPr id="11" name="圆角矩形 10"/>
            <p:cNvSpPr/>
            <p:nvPr>
              <p:custDataLst>
                <p:tags r:id="rId7"/>
              </p:custDataLst>
            </p:nvPr>
          </p:nvSpPr>
          <p:spPr>
            <a:xfrm>
              <a:off x="13755" y="7294"/>
              <a:ext cx="2952" cy="900"/>
            </a:xfrm>
            <a:prstGeom prst="roundRect">
              <a:avLst>
                <a:gd name="adj" fmla="val 50000"/>
              </a:avLst>
            </a:prstGeom>
            <a:solidFill>
              <a:srgbClr val="015E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l" fontAlgn="base"/>
              <a:r>
                <a:rPr lang="en-US" altLang="zh-CN" sz="2370" b="1" strike="noStrike" noProof="1">
                  <a:latin typeface="微软雅黑" panose="020B0503020204020204" charset="-122"/>
                  <a:ea typeface="微软雅黑" panose="020B0503020204020204" charset="-122"/>
                </a:rPr>
                <a:t>  </a:t>
              </a:r>
              <a:r>
                <a:rPr lang="zh-CN" altLang="en-US" sz="2370" b="1" strike="noStrike" noProof="1">
                  <a:latin typeface="微软雅黑" panose="020B0503020204020204" charset="-122"/>
                  <a:ea typeface="微软雅黑" panose="020B0503020204020204" charset="-122"/>
                </a:rPr>
                <a:t>功</a:t>
              </a:r>
              <a:r>
                <a:rPr lang="en-US" altLang="zh-CN" sz="2370" b="1" strike="noStrike" noProof="1"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zh-CN" altLang="en-US" sz="2370" b="1" strike="noStrike" noProof="1">
                  <a:latin typeface="微软雅黑" panose="020B0503020204020204" charset="-122"/>
                  <a:ea typeface="微软雅黑" panose="020B0503020204020204" charset="-122"/>
                </a:rPr>
                <a:t>能</a:t>
              </a:r>
              <a:endParaRPr lang="zh-CN" altLang="en-US" sz="2370" b="1" strike="noStrike" noProof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" name="圆角右箭头 11"/>
            <p:cNvSpPr/>
            <p:nvPr>
              <p:custDataLst>
                <p:tags r:id="rId8"/>
              </p:custDataLst>
            </p:nvPr>
          </p:nvSpPr>
          <p:spPr>
            <a:xfrm rot="16200000" flipV="1">
              <a:off x="15879" y="7501"/>
              <a:ext cx="562" cy="485"/>
            </a:xfrm>
            <a:prstGeom prst="bentArrow">
              <a:avLst>
                <a:gd name="adj1" fmla="val 49381"/>
                <a:gd name="adj2" fmla="val 50000"/>
                <a:gd name="adj3" fmla="val 30508"/>
                <a:gd name="adj4" fmla="val 81958"/>
              </a:avLst>
            </a:prstGeom>
            <a:gradFill>
              <a:gsLst>
                <a:gs pos="19000">
                  <a:srgbClr val="3569FE">
                    <a:alpha val="0"/>
                  </a:srgbClr>
                </a:gs>
                <a:gs pos="6100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base"/>
              <a:endParaRPr lang="zh-CN" altLang="en-US" sz="1330" strike="noStrike" noProof="1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 rot="0">
            <a:off x="8434814" y="3150321"/>
            <a:ext cx="1489277" cy="430116"/>
            <a:chOff x="10367" y="7294"/>
            <a:chExt cx="2952" cy="900"/>
          </a:xfrm>
        </p:grpSpPr>
        <p:sp>
          <p:nvSpPr>
            <p:cNvPr id="4" name="圆角矩形 3"/>
            <p:cNvSpPr/>
            <p:nvPr>
              <p:custDataLst>
                <p:tags r:id="rId9"/>
              </p:custDataLst>
            </p:nvPr>
          </p:nvSpPr>
          <p:spPr>
            <a:xfrm>
              <a:off x="10367" y="7294"/>
              <a:ext cx="2952" cy="900"/>
            </a:xfrm>
            <a:prstGeom prst="roundRect">
              <a:avLst>
                <a:gd name="adj" fmla="val 50000"/>
              </a:avLst>
            </a:prstGeom>
            <a:solidFill>
              <a:srgbClr val="015E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l" fontAlgn="base"/>
              <a:r>
                <a:rPr lang="en-US" altLang="zh-CN" sz="2370" b="1" strike="noStrike" noProof="1"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zh-CN" altLang="en-US" sz="2370" b="1" strike="noStrike" noProof="1">
                  <a:latin typeface="微软雅黑" panose="020B0503020204020204" charset="-122"/>
                  <a:ea typeface="微软雅黑" panose="020B0503020204020204" charset="-122"/>
                </a:rPr>
                <a:t>活菌数</a:t>
              </a:r>
              <a:endParaRPr lang="zh-CN" altLang="en-US" sz="2370" b="1" strike="noStrike" noProof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" name="圆角右箭头 19"/>
            <p:cNvSpPr/>
            <p:nvPr>
              <p:custDataLst>
                <p:tags r:id="rId10"/>
              </p:custDataLst>
            </p:nvPr>
          </p:nvSpPr>
          <p:spPr>
            <a:xfrm rot="16200000" flipV="1">
              <a:off x="12636" y="7501"/>
              <a:ext cx="562" cy="485"/>
            </a:xfrm>
            <a:prstGeom prst="bentArrow">
              <a:avLst>
                <a:gd name="adj1" fmla="val 49381"/>
                <a:gd name="adj2" fmla="val 50000"/>
                <a:gd name="adj3" fmla="val 30508"/>
                <a:gd name="adj4" fmla="val 81958"/>
              </a:avLst>
            </a:prstGeom>
            <a:gradFill>
              <a:gsLst>
                <a:gs pos="19000">
                  <a:srgbClr val="3569FE">
                    <a:alpha val="0"/>
                  </a:srgbClr>
                </a:gs>
                <a:gs pos="6100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base"/>
              <a:endParaRPr lang="zh-CN" altLang="en-US" sz="1330" strike="noStrike" noProof="1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 rot="0">
            <a:off x="2282602" y="4690375"/>
            <a:ext cx="1489277" cy="430116"/>
            <a:chOff x="7053" y="7294"/>
            <a:chExt cx="2952" cy="900"/>
          </a:xfrm>
        </p:grpSpPr>
        <p:sp>
          <p:nvSpPr>
            <p:cNvPr id="7" name="圆角矩形 6"/>
            <p:cNvSpPr/>
            <p:nvPr>
              <p:custDataLst>
                <p:tags r:id="rId11"/>
              </p:custDataLst>
            </p:nvPr>
          </p:nvSpPr>
          <p:spPr>
            <a:xfrm>
              <a:off x="7053" y="7294"/>
              <a:ext cx="2952" cy="900"/>
            </a:xfrm>
            <a:prstGeom prst="roundRect">
              <a:avLst>
                <a:gd name="adj" fmla="val 50000"/>
              </a:avLst>
            </a:prstGeom>
            <a:solidFill>
              <a:srgbClr val="015E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l" fontAlgn="base"/>
              <a:r>
                <a:rPr lang="en-US" altLang="zh-CN" sz="2370" b="1" strike="noStrike" noProof="1">
                  <a:latin typeface="微软雅黑" panose="020B0503020204020204" charset="-122"/>
                  <a:ea typeface="微软雅黑" panose="020B0503020204020204" charset="-122"/>
                </a:rPr>
                <a:t>  </a:t>
              </a:r>
              <a:r>
                <a:rPr lang="zh-CN" altLang="en-US" sz="2370" b="1" strike="noStrike" noProof="1">
                  <a:latin typeface="微软雅黑" panose="020B0503020204020204" charset="-122"/>
                  <a:ea typeface="微软雅黑" panose="020B0503020204020204" charset="-122"/>
                </a:rPr>
                <a:t>菌</a:t>
              </a:r>
              <a:r>
                <a:rPr lang="en-US" altLang="zh-CN" sz="2370" b="1" strike="noStrike" noProof="1"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zh-CN" altLang="en-US" sz="2370" b="1" strike="noStrike" noProof="1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株</a:t>
              </a:r>
              <a:endParaRPr lang="zh-CN" altLang="en-US" sz="2370" b="1" strike="noStrike" noProof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" name="圆角右箭头 24"/>
            <p:cNvSpPr/>
            <p:nvPr>
              <p:custDataLst>
                <p:tags r:id="rId12"/>
              </p:custDataLst>
            </p:nvPr>
          </p:nvSpPr>
          <p:spPr>
            <a:xfrm rot="16200000" flipV="1">
              <a:off x="9159" y="7501"/>
              <a:ext cx="562" cy="485"/>
            </a:xfrm>
            <a:prstGeom prst="bentArrow">
              <a:avLst>
                <a:gd name="adj1" fmla="val 49381"/>
                <a:gd name="adj2" fmla="val 50000"/>
                <a:gd name="adj3" fmla="val 30508"/>
                <a:gd name="adj4" fmla="val 81958"/>
              </a:avLst>
            </a:prstGeom>
            <a:gradFill>
              <a:gsLst>
                <a:gs pos="19000">
                  <a:srgbClr val="3569FE">
                    <a:alpha val="0"/>
                  </a:srgbClr>
                </a:gs>
                <a:gs pos="6100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base"/>
              <a:endParaRPr lang="zh-CN" altLang="en-US" sz="1330" strike="noStrike" noProof="1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 rot="0">
            <a:off x="2282602" y="3150321"/>
            <a:ext cx="1489277" cy="430116"/>
            <a:chOff x="3701" y="7294"/>
            <a:chExt cx="2952" cy="900"/>
          </a:xfrm>
        </p:grpSpPr>
        <p:sp>
          <p:nvSpPr>
            <p:cNvPr id="5" name="圆角矩形 4"/>
            <p:cNvSpPr/>
            <p:nvPr>
              <p:custDataLst>
                <p:tags r:id="rId13"/>
              </p:custDataLst>
            </p:nvPr>
          </p:nvSpPr>
          <p:spPr>
            <a:xfrm>
              <a:off x="3701" y="7294"/>
              <a:ext cx="2952" cy="900"/>
            </a:xfrm>
            <a:prstGeom prst="roundRect">
              <a:avLst>
                <a:gd name="adj" fmla="val 50000"/>
              </a:avLst>
            </a:prstGeom>
            <a:solidFill>
              <a:srgbClr val="015E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l" fontAlgn="base"/>
              <a:r>
                <a:rPr lang="en-US" altLang="zh-CN" sz="2370" b="1" strike="noStrike" noProof="1">
                  <a:latin typeface="微软雅黑" panose="020B0503020204020204" charset="-122"/>
                  <a:ea typeface="微软雅黑" panose="020B0503020204020204" charset="-122"/>
                </a:rPr>
                <a:t>  </a:t>
              </a:r>
              <a:r>
                <a:rPr lang="zh-CN" altLang="en-US" sz="2370" b="1" strike="noStrike" noProof="1">
                  <a:latin typeface="微软雅黑" panose="020B0503020204020204" charset="-122"/>
                  <a:ea typeface="微软雅黑" panose="020B0503020204020204" charset="-122"/>
                </a:rPr>
                <a:t>配</a:t>
              </a:r>
              <a:r>
                <a:rPr lang="en-US" altLang="zh-CN" sz="2370" b="1" strike="noStrike" noProof="1"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zh-CN" altLang="en-US" sz="2370" b="1" strike="noStrike" noProof="1">
                  <a:latin typeface="微软雅黑" panose="020B0503020204020204" charset="-122"/>
                  <a:ea typeface="微软雅黑" panose="020B0503020204020204" charset="-122"/>
                </a:rPr>
                <a:t>方</a:t>
              </a:r>
              <a:endParaRPr lang="zh-CN" altLang="en-US" sz="2370" b="1" strike="noStrike" noProof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7" name="圆角右箭头 26"/>
            <p:cNvSpPr/>
            <p:nvPr>
              <p:custDataLst>
                <p:tags r:id="rId14"/>
              </p:custDataLst>
            </p:nvPr>
          </p:nvSpPr>
          <p:spPr>
            <a:xfrm rot="16200000" flipV="1">
              <a:off x="5808" y="7501"/>
              <a:ext cx="562" cy="485"/>
            </a:xfrm>
            <a:prstGeom prst="bentArrow">
              <a:avLst>
                <a:gd name="adj1" fmla="val 49381"/>
                <a:gd name="adj2" fmla="val 50000"/>
                <a:gd name="adj3" fmla="val 30508"/>
                <a:gd name="adj4" fmla="val 81958"/>
              </a:avLst>
            </a:prstGeom>
            <a:gradFill>
              <a:gsLst>
                <a:gs pos="19000">
                  <a:srgbClr val="3569FE">
                    <a:alpha val="0"/>
                  </a:srgbClr>
                </a:gs>
                <a:gs pos="6100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base"/>
              <a:endParaRPr lang="zh-CN" altLang="en-US" sz="1330" strike="noStrike" noProof="1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</a:endParaRPr>
            </a:p>
          </p:txBody>
        </p:sp>
      </p:grpSp>
      <p:sp>
        <p:nvSpPr>
          <p:cNvPr id="3" name="椭圆 2"/>
          <p:cNvSpPr/>
          <p:nvPr/>
        </p:nvSpPr>
        <p:spPr>
          <a:xfrm>
            <a:off x="4015314" y="2082754"/>
            <a:ext cx="4161374" cy="3623813"/>
          </a:xfrm>
          <a:prstGeom prst="ellipse">
            <a:avLst/>
          </a:prstGeom>
          <a:noFill/>
          <a:ln>
            <a:solidFill>
              <a:srgbClr val="015EEA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695"/>
          </a:p>
        </p:txBody>
      </p:sp>
      <p:sp>
        <p:nvSpPr>
          <p:cNvPr id="8" name="椭圆 7"/>
          <p:cNvSpPr/>
          <p:nvPr/>
        </p:nvSpPr>
        <p:spPr>
          <a:xfrm>
            <a:off x="4006651" y="3293095"/>
            <a:ext cx="144567" cy="144567"/>
          </a:xfrm>
          <a:prstGeom prst="ellipse">
            <a:avLst/>
          </a:prstGeom>
          <a:solidFill>
            <a:srgbClr val="015EEA"/>
          </a:solidFill>
          <a:ln w="1270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695"/>
          </a:p>
        </p:txBody>
      </p:sp>
      <p:sp>
        <p:nvSpPr>
          <p:cNvPr id="9" name="椭圆 8"/>
          <p:cNvSpPr/>
          <p:nvPr/>
        </p:nvSpPr>
        <p:spPr>
          <a:xfrm>
            <a:off x="8023458" y="3293095"/>
            <a:ext cx="144567" cy="144567"/>
          </a:xfrm>
          <a:prstGeom prst="ellipse">
            <a:avLst/>
          </a:prstGeom>
          <a:solidFill>
            <a:srgbClr val="015EEA"/>
          </a:solidFill>
          <a:ln w="1270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695"/>
          </a:p>
        </p:txBody>
      </p:sp>
      <p:sp>
        <p:nvSpPr>
          <p:cNvPr id="10" name="椭圆 9"/>
          <p:cNvSpPr/>
          <p:nvPr/>
        </p:nvSpPr>
        <p:spPr>
          <a:xfrm>
            <a:off x="7764791" y="4842708"/>
            <a:ext cx="144567" cy="144567"/>
          </a:xfrm>
          <a:prstGeom prst="ellipse">
            <a:avLst/>
          </a:prstGeom>
          <a:solidFill>
            <a:srgbClr val="015EEA"/>
          </a:solidFill>
          <a:ln w="1270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695"/>
          </a:p>
        </p:txBody>
      </p:sp>
      <p:sp>
        <p:nvSpPr>
          <p:cNvPr id="13" name="椭圆 12"/>
          <p:cNvSpPr/>
          <p:nvPr/>
        </p:nvSpPr>
        <p:spPr>
          <a:xfrm>
            <a:off x="4270695" y="4842708"/>
            <a:ext cx="144567" cy="144567"/>
          </a:xfrm>
          <a:prstGeom prst="ellipse">
            <a:avLst/>
          </a:prstGeom>
          <a:solidFill>
            <a:srgbClr val="015EEA"/>
          </a:solidFill>
          <a:ln w="1270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695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文本框 13"/>
          <p:cNvSpPr txBox="1"/>
          <p:nvPr>
            <p:custDataLst>
              <p:tags r:id="rId1"/>
            </p:custDataLst>
          </p:nvPr>
        </p:nvSpPr>
        <p:spPr>
          <a:xfrm>
            <a:off x="2160905" y="629285"/>
            <a:ext cx="792162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/>
            <a:r>
              <a:rPr lang="en-US" altLang="zh-CN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7</a:t>
            </a:r>
            <a:r>
              <a:rPr lang="zh-CN" alt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种菌株  所有菌株完成</a:t>
            </a:r>
            <a:r>
              <a:rPr lang="zh-CN" altLang="en-US" sz="4000" b="1">
                <a:solidFill>
                  <a:srgbClr val="01F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功效验证</a:t>
            </a:r>
            <a:endParaRPr lang="zh-CN" altLang="en-US" sz="4000" b="1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914594" y="2856408"/>
            <a:ext cx="2354886" cy="1959418"/>
          </a:xfrm>
          <a:prstGeom prst="ellipse">
            <a:avLst/>
          </a:prstGeom>
          <a:noFill/>
          <a:ln>
            <a:solidFill>
              <a:srgbClr val="7030A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rgbClr val="7030A0">
                    <a:alpha val="50000"/>
                  </a:srgb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/>
            <a:endParaRPr lang="zh-CN" altLang="en-US" sz="1695">
              <a:sym typeface="+mn-ea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3424202" y="2856408"/>
            <a:ext cx="2354886" cy="1959418"/>
          </a:xfrm>
          <a:prstGeom prst="ellipse">
            <a:avLst/>
          </a:prstGeom>
          <a:noFill/>
          <a:ln>
            <a:solidFill>
              <a:srgbClr val="FFC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rgbClr val="FCB501">
                    <a:alpha val="50000"/>
                  </a:srgb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/>
            <a:endParaRPr lang="zh-CN" altLang="en-US" sz="1695">
              <a:sym typeface="+mn-ea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5946953" y="2856408"/>
            <a:ext cx="5506681" cy="1959418"/>
          </a:xfrm>
          <a:prstGeom prst="ellipse">
            <a:avLst/>
          </a:prstGeom>
          <a:noFill/>
          <a:ln>
            <a:solidFill>
              <a:schemeClr val="accent2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alpha val="5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/>
            <a:endParaRPr lang="zh-CN" altLang="en-US" sz="1695">
              <a:sym typeface="+mn-ea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3845358" y="2856408"/>
            <a:ext cx="4752783" cy="1959418"/>
          </a:xfrm>
          <a:prstGeom prst="ellipse">
            <a:avLst/>
          </a:prstGeom>
          <a:noFill/>
          <a:ln>
            <a:solidFill>
              <a:srgbClr val="0B9AF7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rgbClr val="0B9AF7">
                    <a:alpha val="50000"/>
                  </a:srgb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/>
            <a:endParaRPr lang="zh-CN" altLang="en-US" sz="1695">
              <a:sym typeface="+mn-ea"/>
            </a:endParaRPr>
          </a:p>
        </p:txBody>
      </p:sp>
      <p:pic>
        <p:nvPicPr>
          <p:cNvPr id="42" name="图片 41" descr="lQLPJw93ydBZ2pjNAdnNAt6wc37KHfGxQdUD72YfPYBZAA_734_473"/>
          <p:cNvPicPr>
            <a:picLocks noChangeAspect="1"/>
          </p:cNvPicPr>
          <p:nvPr/>
        </p:nvPicPr>
        <p:blipFill>
          <a:blip r:embed="rId2"/>
          <a:srcRect l="17637" r="18236"/>
          <a:stretch>
            <a:fillRect/>
          </a:stretch>
        </p:blipFill>
        <p:spPr>
          <a:xfrm>
            <a:off x="7349609" y="3201098"/>
            <a:ext cx="1075290" cy="1075290"/>
          </a:xfrm>
          <a:prstGeom prst="ellipse">
            <a:avLst/>
          </a:prstGeom>
        </p:spPr>
      </p:pic>
      <p:sp>
        <p:nvSpPr>
          <p:cNvPr id="27" name="圆角矩形 26"/>
          <p:cNvSpPr/>
          <p:nvPr>
            <p:custDataLst>
              <p:tags r:id="rId3"/>
            </p:custDataLst>
          </p:nvPr>
        </p:nvSpPr>
        <p:spPr>
          <a:xfrm>
            <a:off x="7389037" y="4112108"/>
            <a:ext cx="996436" cy="186384"/>
          </a:xfrm>
          <a:prstGeom prst="roundRect">
            <a:avLst>
              <a:gd name="adj" fmla="val 0"/>
            </a:avLst>
          </a:prstGeom>
          <a:solidFill>
            <a:srgbClr val="015E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sz="94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植物乳杆菌550</a:t>
            </a:r>
            <a:endParaRPr sz="940" strike="noStrike" noProof="1">
              <a:solidFill>
                <a:schemeClr val="bg1"/>
              </a:solidFill>
              <a:effectLst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43" name="图片 42" descr="lQLPJxbtug-OphjNASzNAeSw0CmcAY5quDYD72XqgsB_AA_484_300"/>
          <p:cNvPicPr>
            <a:picLocks noChangeAspect="1"/>
          </p:cNvPicPr>
          <p:nvPr/>
        </p:nvPicPr>
        <p:blipFill>
          <a:blip r:embed="rId4"/>
          <a:srcRect l="25855" r="11746"/>
          <a:stretch>
            <a:fillRect/>
          </a:stretch>
        </p:blipFill>
        <p:spPr>
          <a:xfrm>
            <a:off x="8777953" y="3201098"/>
            <a:ext cx="1075290" cy="1075290"/>
          </a:xfrm>
          <a:prstGeom prst="ellipse">
            <a:avLst/>
          </a:prstGeom>
        </p:spPr>
      </p:pic>
      <p:sp>
        <p:nvSpPr>
          <p:cNvPr id="39" name="圆角矩形 38"/>
          <p:cNvSpPr/>
          <p:nvPr>
            <p:custDataLst>
              <p:tags r:id="rId5"/>
            </p:custDataLst>
          </p:nvPr>
        </p:nvSpPr>
        <p:spPr>
          <a:xfrm>
            <a:off x="8752266" y="4112108"/>
            <a:ext cx="1126665" cy="186384"/>
          </a:xfrm>
          <a:prstGeom prst="roundRect">
            <a:avLst>
              <a:gd name="adj" fmla="val 0"/>
            </a:avLst>
          </a:prstGeom>
          <a:solidFill>
            <a:srgbClr val="015E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sz="94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嗜酸乳杆菌11073</a:t>
            </a:r>
            <a:endParaRPr sz="940" strike="noStrike" noProof="1">
              <a:solidFill>
                <a:schemeClr val="bg1"/>
              </a:solidFill>
              <a:effectLst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44" name="图片 43" descr="lQLPJx3bPfZcTVjNA4bNBLCwOyges6iWdLoD72Wr1ABGAA_1200_902"/>
          <p:cNvPicPr>
            <a:picLocks noChangeAspect="1"/>
          </p:cNvPicPr>
          <p:nvPr/>
        </p:nvPicPr>
        <p:blipFill>
          <a:blip r:embed="rId6"/>
          <a:srcRect l="11746" r="14709"/>
          <a:stretch>
            <a:fillRect/>
          </a:stretch>
        </p:blipFill>
        <p:spPr>
          <a:xfrm>
            <a:off x="9975110" y="3201098"/>
            <a:ext cx="1075290" cy="1075290"/>
          </a:xfrm>
          <a:prstGeom prst="ellipse">
            <a:avLst/>
          </a:prstGeom>
        </p:spPr>
      </p:pic>
      <p:sp>
        <p:nvSpPr>
          <p:cNvPr id="40" name="圆角矩形 39"/>
          <p:cNvSpPr/>
          <p:nvPr>
            <p:custDataLst>
              <p:tags r:id="rId7"/>
            </p:custDataLst>
          </p:nvPr>
        </p:nvSpPr>
        <p:spPr>
          <a:xfrm>
            <a:off x="9949422" y="4115692"/>
            <a:ext cx="1126665" cy="182799"/>
          </a:xfrm>
          <a:prstGeom prst="roundRect">
            <a:avLst>
              <a:gd name="adj" fmla="val 0"/>
            </a:avLst>
          </a:prstGeom>
          <a:solidFill>
            <a:srgbClr val="015E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 fontAlgn="base"/>
            <a:r>
              <a:rPr sz="94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干酪乳杆菌10640</a:t>
            </a:r>
            <a:endParaRPr sz="940">
              <a:solidFill>
                <a:schemeClr val="bg1"/>
              </a:solidFill>
              <a:effectLst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17" name="图片 16" descr="543"/>
          <p:cNvPicPr>
            <a:picLocks noChangeAspect="1"/>
          </p:cNvPicPr>
          <p:nvPr/>
        </p:nvPicPr>
        <p:blipFill>
          <a:blip r:embed="rId8"/>
          <a:srcRect l="19036" t="8771" r="19148" b="8161"/>
          <a:stretch>
            <a:fillRect/>
          </a:stretch>
        </p:blipFill>
        <p:spPr>
          <a:xfrm>
            <a:off x="1003604" y="3201098"/>
            <a:ext cx="1075290" cy="1075290"/>
          </a:xfrm>
          <a:prstGeom prst="ellipse">
            <a:avLst/>
          </a:prstGeom>
        </p:spPr>
      </p:pic>
      <p:sp>
        <p:nvSpPr>
          <p:cNvPr id="20" name="圆角矩形 19"/>
          <p:cNvSpPr/>
          <p:nvPr>
            <p:custDataLst>
              <p:tags r:id="rId9"/>
            </p:custDataLst>
          </p:nvPr>
        </p:nvSpPr>
        <p:spPr>
          <a:xfrm>
            <a:off x="1043032" y="4112108"/>
            <a:ext cx="996436" cy="186384"/>
          </a:xfrm>
          <a:prstGeom prst="roundRect">
            <a:avLst>
              <a:gd name="adj" fmla="val 0"/>
            </a:avLst>
          </a:prstGeom>
          <a:solidFill>
            <a:srgbClr val="015E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sz="94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植物乳杆菌5</a:t>
            </a:r>
            <a:r>
              <a:rPr lang="en-US" sz="94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43</a:t>
            </a:r>
            <a:endParaRPr lang="en-US" sz="940" strike="noStrike" noProof="1">
              <a:solidFill>
                <a:schemeClr val="bg1"/>
              </a:solidFill>
              <a:effectLst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38" name="图片 37" descr="副干酪乳杆菌s6"/>
          <p:cNvPicPr/>
          <p:nvPr/>
        </p:nvPicPr>
        <p:blipFill>
          <a:blip r:embed="rId10"/>
          <a:srcRect l="27474" t="2993" r="14858"/>
          <a:stretch>
            <a:fillRect/>
          </a:stretch>
        </p:blipFill>
        <p:spPr>
          <a:xfrm>
            <a:off x="2083076" y="3201098"/>
            <a:ext cx="1075290" cy="1075290"/>
          </a:xfrm>
          <a:prstGeom prst="ellipse">
            <a:avLst/>
          </a:prstGeom>
        </p:spPr>
      </p:pic>
      <p:sp>
        <p:nvSpPr>
          <p:cNvPr id="33" name="圆角矩形 32"/>
          <p:cNvSpPr/>
          <p:nvPr>
            <p:custDataLst>
              <p:tags r:id="rId11"/>
            </p:custDataLst>
          </p:nvPr>
        </p:nvSpPr>
        <p:spPr>
          <a:xfrm>
            <a:off x="2092037" y="4112108"/>
            <a:ext cx="1057369" cy="186384"/>
          </a:xfrm>
          <a:prstGeom prst="roundRect">
            <a:avLst>
              <a:gd name="adj" fmla="val 0"/>
            </a:avLst>
          </a:prstGeom>
          <a:solidFill>
            <a:srgbClr val="015E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sz="94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副</a:t>
            </a:r>
            <a:r>
              <a:rPr sz="94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干酪乳杆菌</a:t>
            </a:r>
            <a:r>
              <a:rPr lang="en-US" sz="94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S6</a:t>
            </a:r>
            <a:endParaRPr lang="en-US" sz="940" strike="noStrike" noProof="1">
              <a:solidFill>
                <a:schemeClr val="bg1"/>
              </a:solidFill>
              <a:effectLst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46" name="图片 45" descr="鼠李糖乳杆菌"/>
          <p:cNvPicPr/>
          <p:nvPr/>
        </p:nvPicPr>
        <p:blipFill>
          <a:blip r:embed="rId12"/>
          <a:srcRect l="18989" t="8392" r="19871" b="9725"/>
          <a:stretch>
            <a:fillRect/>
          </a:stretch>
        </p:blipFill>
        <p:spPr>
          <a:xfrm>
            <a:off x="6256995" y="3201098"/>
            <a:ext cx="1075290" cy="1075290"/>
          </a:xfrm>
          <a:prstGeom prst="ellipse">
            <a:avLst/>
          </a:prstGeom>
        </p:spPr>
      </p:pic>
      <p:sp>
        <p:nvSpPr>
          <p:cNvPr id="47" name="圆角矩形 46"/>
          <p:cNvSpPr/>
          <p:nvPr>
            <p:custDataLst>
              <p:tags r:id="rId13"/>
            </p:custDataLst>
          </p:nvPr>
        </p:nvSpPr>
        <p:spPr>
          <a:xfrm>
            <a:off x="6227723" y="4112108"/>
            <a:ext cx="1133834" cy="186384"/>
          </a:xfrm>
          <a:prstGeom prst="roundRect">
            <a:avLst>
              <a:gd name="adj" fmla="val 0"/>
            </a:avLst>
          </a:prstGeom>
          <a:solidFill>
            <a:srgbClr val="015E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sz="94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鼠李糖</a:t>
            </a:r>
            <a:r>
              <a:rPr sz="94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乳杆菌</a:t>
            </a:r>
            <a:r>
              <a:rPr lang="en-US" sz="94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S24</a:t>
            </a:r>
            <a:endParaRPr lang="en-US" sz="940" strike="noStrike" noProof="1">
              <a:solidFill>
                <a:schemeClr val="bg1"/>
              </a:solidFill>
              <a:effectLst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45" name="图片 44" descr="植物乳杆菌360"/>
          <p:cNvPicPr/>
          <p:nvPr/>
        </p:nvPicPr>
        <p:blipFill>
          <a:blip r:embed="rId14"/>
          <a:srcRect l="24080" r="5635"/>
          <a:stretch>
            <a:fillRect/>
          </a:stretch>
        </p:blipFill>
        <p:spPr>
          <a:xfrm>
            <a:off x="4196619" y="3201098"/>
            <a:ext cx="1075290" cy="1075290"/>
          </a:xfrm>
          <a:prstGeom prst="ellipse">
            <a:avLst/>
          </a:prstGeom>
        </p:spPr>
      </p:pic>
      <p:sp>
        <p:nvSpPr>
          <p:cNvPr id="48" name="圆角矩形 47"/>
          <p:cNvSpPr/>
          <p:nvPr>
            <p:custDataLst>
              <p:tags r:id="rId15"/>
            </p:custDataLst>
          </p:nvPr>
        </p:nvSpPr>
        <p:spPr>
          <a:xfrm>
            <a:off x="4170334" y="4112108"/>
            <a:ext cx="1126665" cy="186384"/>
          </a:xfrm>
          <a:prstGeom prst="roundRect">
            <a:avLst>
              <a:gd name="adj" fmla="val 0"/>
            </a:avLst>
          </a:prstGeom>
          <a:solidFill>
            <a:srgbClr val="015E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sz="94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植物</a:t>
            </a:r>
            <a:r>
              <a:rPr sz="94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乳杆菌</a:t>
            </a:r>
            <a:r>
              <a:rPr lang="en-US" sz="940" strike="noStrike" noProof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360</a:t>
            </a:r>
            <a:endParaRPr lang="en-US" sz="940" strike="noStrike" noProof="1">
              <a:solidFill>
                <a:schemeClr val="bg1"/>
              </a:solidFill>
              <a:effectLst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" name="圆角矩形 3"/>
          <p:cNvSpPr/>
          <p:nvPr>
            <p:custDataLst>
              <p:tags r:id="rId16"/>
            </p:custDataLst>
          </p:nvPr>
        </p:nvSpPr>
        <p:spPr>
          <a:xfrm>
            <a:off x="7661443" y="4901849"/>
            <a:ext cx="2076505" cy="329756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/>
            <a:r>
              <a:rPr lang="zh-CN" altLang="en-US" sz="1695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缓解肠道炎症</a:t>
            </a:r>
            <a:endParaRPr lang="zh-CN" altLang="en-US" sz="1695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17"/>
            </p:custDataLst>
          </p:nvPr>
        </p:nvSpPr>
        <p:spPr>
          <a:xfrm>
            <a:off x="3661065" y="4901849"/>
            <a:ext cx="1881161" cy="329756"/>
          </a:xfrm>
          <a:prstGeom prst="roundRect">
            <a:avLst>
              <a:gd name="adj" fmla="val 0"/>
            </a:avLst>
          </a:prstGeom>
          <a:solidFill>
            <a:srgbClr val="FFC000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/>
            <a:r>
              <a:rPr lang="zh-CN" altLang="en-US" sz="1695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调节肠道菌群</a:t>
            </a:r>
            <a:endParaRPr lang="zh-CN" altLang="en-US" sz="1695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18"/>
            </p:custDataLst>
          </p:nvPr>
        </p:nvSpPr>
        <p:spPr>
          <a:xfrm>
            <a:off x="5616002" y="4901849"/>
            <a:ext cx="1646986" cy="329756"/>
          </a:xfrm>
          <a:prstGeom prst="roundRect">
            <a:avLst>
              <a:gd name="adj" fmla="val 0"/>
            </a:avLst>
          </a:prstGeom>
          <a:solidFill>
            <a:srgbClr val="0B9AF7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/>
            <a:r>
              <a:rPr lang="zh-CN" altLang="en-US" sz="1695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通便</a:t>
            </a:r>
            <a:endParaRPr lang="zh-CN" altLang="en-US" sz="1695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6" name="圆角矩形 35"/>
          <p:cNvSpPr/>
          <p:nvPr>
            <p:custDataLst>
              <p:tags r:id="rId19"/>
            </p:custDataLst>
          </p:nvPr>
        </p:nvSpPr>
        <p:spPr>
          <a:xfrm>
            <a:off x="1025707" y="4906628"/>
            <a:ext cx="2132062" cy="324977"/>
          </a:xfrm>
          <a:prstGeom prst="roundRect">
            <a:avLst>
              <a:gd name="adj" fmla="val 0"/>
            </a:avLst>
          </a:prstGeom>
          <a:solidFill>
            <a:srgbClr val="7030A0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ct val="100000"/>
              </a:lnSpc>
            </a:pPr>
            <a:r>
              <a:rPr lang="zh-CN" altLang="en-US" sz="1695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抑制幽门螺杆菌感染</a:t>
            </a:r>
            <a:endParaRPr lang="zh-CN" altLang="en-US" sz="1695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1403398" y="2440032"/>
            <a:ext cx="1376680" cy="3803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altLang="zh-CN" sz="1880" b="1" i="1">
                <a:solidFill>
                  <a:srgbClr val="7030A0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sz="1880" b="1" i="1">
                <a:solidFill>
                  <a:srgbClr val="7030A0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无幽菌</a:t>
            </a:r>
            <a:r>
              <a:rPr lang="en-US" altLang="zh-CN" sz="1880" b="1" i="1">
                <a:solidFill>
                  <a:srgbClr val="7030A0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”</a:t>
            </a:r>
            <a:endParaRPr lang="en-US" altLang="zh-CN" sz="1880" b="1" i="1">
              <a:solidFill>
                <a:srgbClr val="7030A0"/>
              </a:solidFill>
              <a:effectLst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3674546" y="2440032"/>
            <a:ext cx="1854200" cy="3803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altLang="zh-CN" sz="1880" b="1" i="1">
                <a:solidFill>
                  <a:srgbClr val="FFC000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sz="1880" b="1" i="1">
                <a:solidFill>
                  <a:srgbClr val="FFC000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肠道平衡菌</a:t>
            </a:r>
            <a:r>
              <a:rPr lang="en-US" altLang="zh-CN" sz="1880" b="1" i="1">
                <a:solidFill>
                  <a:srgbClr val="FFC000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”</a:t>
            </a:r>
            <a:endParaRPr lang="en-US" altLang="zh-CN" sz="1880" b="1" i="1">
              <a:solidFill>
                <a:srgbClr val="FFC000"/>
              </a:solidFill>
              <a:effectLst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5512396" y="2440032"/>
            <a:ext cx="1854200" cy="3803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altLang="zh-CN" sz="1880" b="1" i="1">
                <a:solidFill>
                  <a:srgbClr val="0B9AF7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sz="1880" b="1" i="1">
                <a:solidFill>
                  <a:srgbClr val="0B9AF7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通便助力菌</a:t>
            </a:r>
            <a:r>
              <a:rPr lang="en-US" altLang="zh-CN" sz="1880" b="1" i="1">
                <a:solidFill>
                  <a:srgbClr val="0B9AF7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”</a:t>
            </a:r>
            <a:endParaRPr lang="en-US" altLang="zh-CN" sz="1880" b="1" i="1">
              <a:solidFill>
                <a:srgbClr val="0B9AF7"/>
              </a:solidFill>
              <a:effectLst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7772596" y="2440032"/>
            <a:ext cx="1854200" cy="3803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altLang="zh-CN" sz="1880" b="1" i="1">
                <a:solidFill>
                  <a:schemeClr val="accent2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sz="1880" b="1" i="1">
                <a:solidFill>
                  <a:schemeClr val="accent2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肠道灭火菌</a:t>
            </a:r>
            <a:r>
              <a:rPr lang="en-US" altLang="zh-CN" sz="1880" b="1" i="1">
                <a:solidFill>
                  <a:schemeClr val="accent2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”</a:t>
            </a:r>
            <a:endParaRPr lang="en-US" altLang="zh-CN" sz="1880" b="1" i="1">
              <a:solidFill>
                <a:schemeClr val="accent2"/>
              </a:solidFill>
              <a:effectLst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71" name="图片 70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823354" y="1339099"/>
            <a:ext cx="1108744" cy="114339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3" name="文本框 2"/>
          <p:cNvSpPr txBox="1"/>
          <p:nvPr>
            <p:custDataLst>
              <p:tags r:id="rId1"/>
            </p:custDataLst>
          </p:nvPr>
        </p:nvSpPr>
        <p:spPr>
          <a:xfrm>
            <a:off x="4727931" y="2289075"/>
            <a:ext cx="2736138" cy="191833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p>
            <a:pPr algn="ctr">
              <a:lnSpc>
                <a:spcPct val="150000"/>
              </a:lnSpc>
            </a:pPr>
            <a:r>
              <a:rPr lang="zh-CN" altLang="en-US" sz="2635" b="1">
                <a:ln/>
                <a:solidFill>
                  <a:schemeClr val="accent4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不同地区</a:t>
            </a:r>
            <a:endParaRPr lang="zh-CN" altLang="en-US" sz="2635" b="1">
              <a:ln/>
              <a:solidFill>
                <a:schemeClr val="accent4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635" b="1">
                <a:ln/>
                <a:solidFill>
                  <a:schemeClr val="accent4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不同饮食</a:t>
            </a:r>
            <a:endParaRPr lang="zh-CN" altLang="en-US" sz="2635" b="1">
              <a:ln/>
              <a:solidFill>
                <a:schemeClr val="accent4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635" b="1">
                <a:ln/>
                <a:solidFill>
                  <a:schemeClr val="accent4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不同环境</a:t>
            </a:r>
            <a:endParaRPr lang="zh-CN" altLang="en-US" sz="2635" b="1">
              <a:ln/>
              <a:solidFill>
                <a:schemeClr val="accent4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下箭头 1"/>
          <p:cNvSpPr/>
          <p:nvPr>
            <p:custDataLst>
              <p:tags r:id="rId2"/>
            </p:custDataLst>
          </p:nvPr>
        </p:nvSpPr>
        <p:spPr>
          <a:xfrm>
            <a:off x="5882947" y="4326015"/>
            <a:ext cx="426823" cy="214000"/>
          </a:xfrm>
          <a:prstGeom prst="downArrow">
            <a:avLst/>
          </a:prstGeom>
          <a:solidFill>
            <a:srgbClr val="2557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z="1330" strike="noStrike" noProof="1"/>
          </a:p>
        </p:txBody>
      </p:sp>
      <p:sp>
        <p:nvSpPr>
          <p:cNvPr id="5125" name="文本框 5"/>
          <p:cNvSpPr txBox="1"/>
          <p:nvPr>
            <p:custDataLst>
              <p:tags r:id="rId3"/>
            </p:custDataLst>
          </p:nvPr>
        </p:nvSpPr>
        <p:spPr>
          <a:xfrm>
            <a:off x="4728290" y="4578114"/>
            <a:ext cx="2736138" cy="29591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ctr"/>
            <a:r>
              <a:rPr lang="zh-CN" altLang="en-US" sz="1330" b="1">
                <a:latin typeface="微软雅黑" panose="020B0503020204020204" charset="-122"/>
                <a:ea typeface="微软雅黑" panose="020B0503020204020204" charset="-122"/>
              </a:rPr>
              <a:t>存在菌株的差异性</a:t>
            </a:r>
            <a:endParaRPr lang="zh-CN" altLang="en-US" sz="133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131" name="文本框 11"/>
          <p:cNvSpPr txBox="1"/>
          <p:nvPr>
            <p:custDataLst>
              <p:tags r:id="rId4"/>
            </p:custDataLst>
          </p:nvPr>
        </p:nvSpPr>
        <p:spPr>
          <a:xfrm>
            <a:off x="3724089" y="5069116"/>
            <a:ext cx="4744420" cy="3524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ctr"/>
            <a:r>
              <a:rPr lang="zh-CN" altLang="en-US" sz="1695" b="1" u="sng">
                <a:solidFill>
                  <a:srgbClr val="015EEA"/>
                </a:solidFill>
                <a:latin typeface="微软雅黑" panose="020B0503020204020204" charset="-122"/>
                <a:ea typeface="微软雅黑" panose="020B0503020204020204" charset="-122"/>
              </a:rPr>
              <a:t>种族</a:t>
            </a:r>
            <a:r>
              <a:rPr lang="zh-CN" altLang="en-US" sz="1695" b="1">
                <a:solidFill>
                  <a:srgbClr val="015EEA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1695" b="1">
                <a:latin typeface="微软雅黑" panose="020B0503020204020204" charset="-122"/>
                <a:ea typeface="微软雅黑" panose="020B0503020204020204" charset="-122"/>
              </a:rPr>
              <a:t>和 </a:t>
            </a:r>
            <a:r>
              <a:rPr lang="zh-CN" altLang="en-US" sz="1695" b="1" u="sng">
                <a:solidFill>
                  <a:srgbClr val="015EEA"/>
                </a:solidFill>
                <a:latin typeface="微软雅黑" panose="020B0503020204020204" charset="-122"/>
                <a:ea typeface="微软雅黑" panose="020B0503020204020204" charset="-122"/>
              </a:rPr>
              <a:t>地域</a:t>
            </a:r>
            <a:r>
              <a:rPr lang="zh-CN" altLang="en-US" sz="1695" b="1">
                <a:latin typeface="微软雅黑" panose="020B0503020204020204" charset="-122"/>
                <a:ea typeface="微软雅黑" panose="020B0503020204020204" charset="-122"/>
              </a:rPr>
              <a:t> 对肠道菌群有重要影响</a:t>
            </a:r>
            <a:endParaRPr lang="zh-CN" altLang="en-US" sz="1695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1257300" y="705485"/>
            <a:ext cx="93618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/>
            <a:r>
              <a:rPr lang="zh-CN" altLang="en-US" sz="226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跃莱复合益生菌粉</a:t>
            </a:r>
            <a:r>
              <a:rPr lang="zh-CN" altLang="en-US" sz="282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  </a:t>
            </a:r>
            <a:r>
              <a:rPr lang="zh-CN" alt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选用</a:t>
            </a:r>
            <a:r>
              <a:rPr lang="zh-CN" altLang="en-US" sz="3600" b="1">
                <a:solidFill>
                  <a:srgbClr val="01F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更适合中国人肠道</a:t>
            </a:r>
            <a:r>
              <a:rPr lang="zh-CN" alt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的益生菌</a:t>
            </a:r>
            <a:endParaRPr lang="zh-CN" altLang="en-US" sz="36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6534" y="2299049"/>
            <a:ext cx="3668532" cy="2065155"/>
          </a:xfrm>
          <a:prstGeom prst="roundRect">
            <a:avLst/>
          </a:prstGeom>
        </p:spPr>
      </p:pic>
      <p:pic>
        <p:nvPicPr>
          <p:cNvPr id="13" name="图片 12"/>
          <p:cNvPicPr/>
          <p:nvPr/>
        </p:nvPicPr>
        <p:blipFill>
          <a:blip r:embed="rId7"/>
          <a:stretch>
            <a:fillRect/>
          </a:stretch>
        </p:blipFill>
        <p:spPr>
          <a:xfrm>
            <a:off x="7368128" y="2299049"/>
            <a:ext cx="3667935" cy="2065752"/>
          </a:xfrm>
          <a:prstGeom prst="round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2" name="图片 31"/>
          <p:cNvPicPr/>
          <p:nvPr/>
        </p:nvPicPr>
        <p:blipFill>
          <a:blip r:embed="rId1"/>
          <a:srcRect l="33867" t="22571" r="8166" b="14290"/>
          <a:stretch>
            <a:fillRect/>
          </a:stretch>
        </p:blipFill>
        <p:spPr>
          <a:xfrm>
            <a:off x="1225370" y="2905915"/>
            <a:ext cx="1991677" cy="1185359"/>
          </a:xfrm>
          <a:prstGeom prst="roundRect">
            <a:avLst>
              <a:gd name="adj" fmla="val 11641"/>
            </a:avLst>
          </a:prstGeom>
        </p:spPr>
      </p:pic>
      <p:pic>
        <p:nvPicPr>
          <p:cNvPr id="31" name="图片 30"/>
          <p:cNvPicPr/>
          <p:nvPr/>
        </p:nvPicPr>
        <p:blipFill>
          <a:blip r:embed="rId2"/>
          <a:srcRect t="11960"/>
          <a:stretch>
            <a:fillRect/>
          </a:stretch>
        </p:blipFill>
        <p:spPr>
          <a:xfrm>
            <a:off x="3719173" y="2905915"/>
            <a:ext cx="1991677" cy="1185359"/>
          </a:xfrm>
          <a:prstGeom prst="roundRect">
            <a:avLst>
              <a:gd name="adj" fmla="val 9133"/>
            </a:avLst>
          </a:prstGeom>
        </p:spPr>
      </p:pic>
      <p:pic>
        <p:nvPicPr>
          <p:cNvPr id="28" name="图片 27"/>
          <p:cNvPicPr/>
          <p:nvPr/>
        </p:nvPicPr>
        <p:blipFill>
          <a:blip r:embed="rId3"/>
          <a:srcRect l="510" t="23271" r="-510" b="11824"/>
          <a:stretch>
            <a:fillRect/>
          </a:stretch>
        </p:blipFill>
        <p:spPr>
          <a:xfrm>
            <a:off x="6215178" y="2905915"/>
            <a:ext cx="1991677" cy="1185359"/>
          </a:xfrm>
          <a:prstGeom prst="roundRect">
            <a:avLst>
              <a:gd name="adj" fmla="val 9978"/>
            </a:avLst>
          </a:prstGeom>
        </p:spPr>
      </p:pic>
      <p:pic>
        <p:nvPicPr>
          <p:cNvPr id="25" name="图片 24"/>
          <p:cNvPicPr/>
          <p:nvPr/>
        </p:nvPicPr>
        <p:blipFill>
          <a:blip r:embed="rId4"/>
          <a:stretch>
            <a:fillRect/>
          </a:stretch>
        </p:blipFill>
        <p:spPr>
          <a:xfrm>
            <a:off x="8708059" y="2905915"/>
            <a:ext cx="1990482" cy="1185359"/>
          </a:xfrm>
          <a:prstGeom prst="roundRect">
            <a:avLst>
              <a:gd name="adj" fmla="val 10784"/>
            </a:avLst>
          </a:prstGeom>
        </p:spPr>
      </p:pic>
      <p:sp>
        <p:nvSpPr>
          <p:cNvPr id="2" name="文本框 1"/>
          <p:cNvSpPr txBox="1"/>
          <p:nvPr/>
        </p:nvSpPr>
        <p:spPr>
          <a:xfrm>
            <a:off x="2723272" y="2234597"/>
            <a:ext cx="6745457" cy="4972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2635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益生菌</a:t>
            </a:r>
            <a:r>
              <a:rPr lang="en-US" altLang="zh-CN" sz="2635" b="1">
                <a:solidFill>
                  <a:srgbClr val="0BD825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2635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+ </a:t>
            </a:r>
            <a:r>
              <a:rPr lang="zh-CN" altLang="en-US" sz="2635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益生元</a:t>
            </a:r>
            <a:r>
              <a:rPr lang="en-US" altLang="zh-CN" sz="2635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 + </a:t>
            </a:r>
            <a:r>
              <a:rPr lang="zh-CN" altLang="en-US" sz="2635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功能肽</a:t>
            </a:r>
            <a:r>
              <a:rPr lang="en-US" altLang="zh-CN" sz="2635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 + </a:t>
            </a:r>
            <a:r>
              <a:rPr lang="zh-CN" altLang="en-US" sz="2635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营养素</a:t>
            </a:r>
            <a:endParaRPr lang="zh-CN" altLang="en-US" sz="2635" b="1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235389" y="4228000"/>
            <a:ext cx="1973755" cy="13093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315" b="1">
                <a:latin typeface="微软雅黑" panose="020B0503020204020204" charset="-122"/>
                <a:ea typeface="微软雅黑" panose="020B0503020204020204" charset="-122"/>
              </a:rPr>
              <a:t>抗幽</a:t>
            </a:r>
            <a:endParaRPr lang="zh-CN" altLang="en-US" sz="1315" b="1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315" b="1">
                <a:latin typeface="微软雅黑" panose="020B0503020204020204" charset="-122"/>
                <a:ea typeface="微软雅黑" panose="020B0503020204020204" charset="-122"/>
              </a:rPr>
              <a:t>改善炎症</a:t>
            </a:r>
            <a:endParaRPr lang="zh-CN" altLang="en-US" sz="1315" b="1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315" b="1">
                <a:latin typeface="微软雅黑" panose="020B0503020204020204" charset="-122"/>
                <a:ea typeface="微软雅黑" panose="020B0503020204020204" charset="-122"/>
              </a:rPr>
              <a:t>提升免疫力</a:t>
            </a:r>
            <a:endParaRPr lang="zh-CN" altLang="en-US" sz="1315" b="1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315" b="1">
                <a:latin typeface="微软雅黑" panose="020B0503020204020204" charset="-122"/>
                <a:ea typeface="微软雅黑" panose="020B0503020204020204" charset="-122"/>
              </a:rPr>
              <a:t>缓解免疫细胞受损</a:t>
            </a:r>
            <a:endParaRPr lang="zh-CN" altLang="en-US" sz="1315" b="1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315">
                <a:latin typeface="微软雅黑" panose="020B0503020204020204" charset="-122"/>
                <a:ea typeface="微软雅黑" panose="020B0503020204020204" charset="-122"/>
              </a:rPr>
              <a:t>（</a:t>
            </a:r>
            <a:r>
              <a:rPr lang="zh-CN" altLang="en-US" sz="1315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缓解放化疗副作用）</a:t>
            </a:r>
            <a:endParaRPr lang="zh-CN" altLang="en-US" sz="1315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5"/>
            </p:custDataLst>
          </p:nvPr>
        </p:nvSpPr>
        <p:spPr>
          <a:xfrm>
            <a:off x="3638066" y="4228000"/>
            <a:ext cx="2156554" cy="5784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315" b="1">
                <a:latin typeface="微软雅黑" panose="020B0503020204020204" charset="-122"/>
                <a:ea typeface="微软雅黑" panose="020B0503020204020204" charset="-122"/>
              </a:rPr>
              <a:t>为益生菌提供充足养分</a:t>
            </a:r>
            <a:endParaRPr lang="zh-CN" altLang="en-US" sz="1315" b="1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315" b="1">
                <a:latin typeface="微软雅黑" panose="020B0503020204020204" charset="-122"/>
                <a:ea typeface="微软雅黑" panose="020B0503020204020204" charset="-122"/>
              </a:rPr>
              <a:t>提高益生菌活性</a:t>
            </a:r>
            <a:endParaRPr lang="zh-CN" altLang="en-US" sz="1315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6"/>
            </p:custDataLst>
          </p:nvPr>
        </p:nvSpPr>
        <p:spPr>
          <a:xfrm>
            <a:off x="6300604" y="4228000"/>
            <a:ext cx="1819630" cy="5784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315" b="1">
                <a:latin typeface="微软雅黑" panose="020B0503020204020204" charset="-122"/>
                <a:ea typeface="微软雅黑" panose="020B0503020204020204" charset="-122"/>
              </a:rPr>
              <a:t>促进吸收</a:t>
            </a:r>
            <a:endParaRPr lang="zh-CN" altLang="en-US" sz="1315" b="1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315" b="1">
                <a:latin typeface="微软雅黑" panose="020B0503020204020204" charset="-122"/>
                <a:ea typeface="微软雅黑" panose="020B0503020204020204" charset="-122"/>
              </a:rPr>
              <a:t>修护黏膜</a:t>
            </a:r>
            <a:endParaRPr lang="zh-CN" altLang="en-US" sz="1315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7"/>
            </p:custDataLst>
          </p:nvPr>
        </p:nvSpPr>
        <p:spPr>
          <a:xfrm>
            <a:off x="8793485" y="4228000"/>
            <a:ext cx="1819630" cy="5784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315" b="1">
                <a:latin typeface="微软雅黑" panose="020B0503020204020204" charset="-122"/>
                <a:ea typeface="微软雅黑" panose="020B0503020204020204" charset="-122"/>
              </a:rPr>
              <a:t>提高免疫力</a:t>
            </a:r>
            <a:endParaRPr lang="zh-CN" altLang="en-US" sz="1315" b="1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315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抗氧化</a:t>
            </a:r>
            <a:endParaRPr lang="zh-CN" altLang="en-US" sz="1315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8"/>
            </p:custDataLst>
          </p:nvPr>
        </p:nvSpPr>
        <p:spPr>
          <a:xfrm>
            <a:off x="2367730" y="692814"/>
            <a:ext cx="7456541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/>
            <a:r>
              <a:rPr lang="zh-CN" altLang="en-US" sz="4000" b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功能升级  菌衡无幽</a:t>
            </a:r>
            <a:endParaRPr lang="zh-CN" altLang="en-US" sz="4000" b="1">
              <a:solidFill>
                <a:schemeClr val="bg1"/>
              </a:solidFill>
              <a:effectLst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2" name="矩形: 圆角 2"/>
          <p:cNvSpPr/>
          <p:nvPr/>
        </p:nvSpPr>
        <p:spPr>
          <a:xfrm>
            <a:off x="1225831" y="2860590"/>
            <a:ext cx="1990482" cy="1276011"/>
          </a:xfrm>
          <a:prstGeom prst="roundRect">
            <a:avLst>
              <a:gd name="adj" fmla="val 8568"/>
            </a:avLst>
          </a:prstGeom>
          <a:noFill/>
          <a:ln>
            <a:solidFill>
              <a:srgbClr val="015E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95" dirty="0">
              <a:latin typeface="思源宋体 CN" panose="02020700000000000000" pitchFamily="18" charset="-122"/>
              <a:ea typeface="思源宋体 CN" panose="02020700000000000000" pitchFamily="18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952847" y="3686174"/>
            <a:ext cx="1531691" cy="35242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anchor="t" anchorCtr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>
                <a:latin typeface="思源黑体 CN Medium" panose="020B0600000000000000" pitchFamily="34" charset="-122"/>
                <a:ea typeface="思源黑体 CN Medium" panose="020B0600000000000000" pitchFamily="34" charset="-122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9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岩藻多糖</a:t>
            </a:r>
            <a:endParaRPr lang="zh-CN" altLang="en-US" sz="1695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: 圆角 2"/>
          <p:cNvSpPr/>
          <p:nvPr/>
        </p:nvSpPr>
        <p:spPr>
          <a:xfrm>
            <a:off x="3719907" y="2860590"/>
            <a:ext cx="1990482" cy="1276011"/>
          </a:xfrm>
          <a:prstGeom prst="roundRect">
            <a:avLst>
              <a:gd name="adj" fmla="val 8568"/>
            </a:avLst>
          </a:prstGeom>
          <a:noFill/>
          <a:ln>
            <a:solidFill>
              <a:srgbClr val="015E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95" dirty="0">
              <a:latin typeface="思源宋体 CN" panose="02020700000000000000" pitchFamily="18" charset="-122"/>
              <a:ea typeface="思源宋体 CN" panose="02020700000000000000" pitchFamily="18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158984" y="3686174"/>
            <a:ext cx="1819630" cy="35242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anchor="t" anchorCtr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>
                <a:latin typeface="思源黑体 CN Medium" panose="020B0600000000000000" pitchFamily="34" charset="-122"/>
                <a:ea typeface="思源黑体 CN Medium" panose="020B0600000000000000" pitchFamily="34" charset="-122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9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水溶性膳食纤维</a:t>
            </a:r>
            <a:endParaRPr lang="zh-CN" altLang="en-US" sz="1695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矩形: 圆角 2"/>
          <p:cNvSpPr/>
          <p:nvPr/>
        </p:nvSpPr>
        <p:spPr>
          <a:xfrm>
            <a:off x="6215178" y="2860590"/>
            <a:ext cx="1990482" cy="1276011"/>
          </a:xfrm>
          <a:prstGeom prst="roundRect">
            <a:avLst>
              <a:gd name="adj" fmla="val 8568"/>
            </a:avLst>
          </a:prstGeom>
          <a:noFill/>
          <a:ln>
            <a:solidFill>
              <a:srgbClr val="015E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95" dirty="0">
              <a:latin typeface="思源宋体 CN" panose="02020700000000000000" pitchFamily="18" charset="-122"/>
              <a:ea typeface="思源宋体 CN" panose="02020700000000000000" pitchFamily="18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940999" y="3686174"/>
            <a:ext cx="1531691" cy="35242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anchor="t" anchorCtr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>
                <a:latin typeface="思源黑体 CN Medium" panose="020B0600000000000000" pitchFamily="34" charset="-122"/>
                <a:ea typeface="思源黑体 CN Medium" panose="020B0600000000000000" pitchFamily="34" charset="-122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9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鱼胶原蛋白肽</a:t>
            </a:r>
            <a:endParaRPr lang="zh-CN" altLang="en-US" sz="1695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矩形: 圆角 2"/>
          <p:cNvSpPr/>
          <p:nvPr/>
        </p:nvSpPr>
        <p:spPr>
          <a:xfrm>
            <a:off x="8708059" y="2860590"/>
            <a:ext cx="1990482" cy="1276011"/>
          </a:xfrm>
          <a:prstGeom prst="roundRect">
            <a:avLst>
              <a:gd name="adj" fmla="val 8568"/>
            </a:avLst>
          </a:prstGeom>
          <a:noFill/>
          <a:ln>
            <a:solidFill>
              <a:srgbClr val="015E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95" dirty="0">
              <a:latin typeface="思源宋体 CN" panose="02020700000000000000" pitchFamily="18" charset="-122"/>
              <a:ea typeface="思源宋体 CN" panose="02020700000000000000" pitchFamily="18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435075" y="3686174"/>
            <a:ext cx="1531691" cy="35242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anchor="t" anchorCtr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>
                <a:latin typeface="思源黑体 CN Medium" panose="020B0600000000000000" pitchFamily="34" charset="-122"/>
                <a:ea typeface="思源黑体 CN Medium" panose="020B0600000000000000" pitchFamily="34" charset="-122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9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维</a:t>
            </a:r>
            <a:r>
              <a:rPr lang="en-US" altLang="zh-CN" sz="169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C</a:t>
            </a:r>
            <a:endParaRPr lang="en-US" altLang="zh-CN" sz="1695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2852506" y="2417331"/>
            <a:ext cx="6486988" cy="125451"/>
            <a:chOff x="4711" y="2590"/>
            <a:chExt cx="10859" cy="210"/>
          </a:xfrm>
        </p:grpSpPr>
        <p:grpSp>
          <p:nvGrpSpPr>
            <p:cNvPr id="36" name="组合 35"/>
            <p:cNvGrpSpPr/>
            <p:nvPr/>
          </p:nvGrpSpPr>
          <p:grpSpPr>
            <a:xfrm>
              <a:off x="14774" y="2590"/>
              <a:ext cx="797" cy="210"/>
              <a:chOff x="17277" y="2786"/>
              <a:chExt cx="1367" cy="360"/>
            </a:xfrm>
          </p:grpSpPr>
          <p:sp>
            <p:nvSpPr>
              <p:cNvPr id="48" name="L 形 47"/>
              <p:cNvSpPr/>
              <p:nvPr/>
            </p:nvSpPr>
            <p:spPr>
              <a:xfrm rot="13545922">
                <a:off x="17277" y="2786"/>
                <a:ext cx="361" cy="361"/>
              </a:xfrm>
              <a:prstGeom prst="corner">
                <a:avLst>
                  <a:gd name="adj1" fmla="val 27882"/>
                  <a:gd name="adj2" fmla="val 28998"/>
                </a:avLst>
              </a:prstGeom>
              <a:noFill/>
              <a:ln w="6350">
                <a:solidFill>
                  <a:srgbClr val="015EE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695">
                  <a:latin typeface="思源黑体 CN Normal" panose="020B0400000000000000" pitchFamily="34" charset="-122"/>
                  <a:ea typeface="思源黑体 CN Medium" panose="020B06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49" name="L 形 48"/>
              <p:cNvSpPr/>
              <p:nvPr/>
            </p:nvSpPr>
            <p:spPr>
              <a:xfrm rot="13545922">
                <a:off x="17780" y="2786"/>
                <a:ext cx="361" cy="361"/>
              </a:xfrm>
              <a:prstGeom prst="corner">
                <a:avLst>
                  <a:gd name="adj1" fmla="val 27882"/>
                  <a:gd name="adj2" fmla="val 28998"/>
                </a:avLst>
              </a:prstGeom>
              <a:noFill/>
              <a:ln w="6350">
                <a:solidFill>
                  <a:srgbClr val="F5512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695">
                  <a:latin typeface="思源黑体 CN Normal" panose="020B0400000000000000" pitchFamily="34" charset="-122"/>
                  <a:ea typeface="思源黑体 CN Medium" panose="020B06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37" name="L 形 36"/>
              <p:cNvSpPr/>
              <p:nvPr/>
            </p:nvSpPr>
            <p:spPr>
              <a:xfrm rot="13545922">
                <a:off x="18284" y="2786"/>
                <a:ext cx="361" cy="361"/>
              </a:xfrm>
              <a:prstGeom prst="corner">
                <a:avLst>
                  <a:gd name="adj1" fmla="val 27882"/>
                  <a:gd name="adj2" fmla="val 28998"/>
                </a:avLst>
              </a:prstGeom>
              <a:noFill/>
              <a:ln w="6350">
                <a:solidFill>
                  <a:srgbClr val="015EE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695">
                  <a:latin typeface="思源黑体 CN Normal" panose="020B0400000000000000" pitchFamily="34" charset="-122"/>
                  <a:ea typeface="思源黑体 CN Medium" panose="020B0600000000000000" pitchFamily="34" charset="-122"/>
                  <a:sym typeface="思源黑体 CN Normal" panose="020B0400000000000000" pitchFamily="34" charset="-122"/>
                </a:endParaRPr>
              </a:p>
            </p:txBody>
          </p:sp>
        </p:grpSp>
        <p:grpSp>
          <p:nvGrpSpPr>
            <p:cNvPr id="38" name="组合 37"/>
            <p:cNvGrpSpPr/>
            <p:nvPr/>
          </p:nvGrpSpPr>
          <p:grpSpPr>
            <a:xfrm flipH="1">
              <a:off x="4711" y="2590"/>
              <a:ext cx="797" cy="210"/>
              <a:chOff x="17277" y="2786"/>
              <a:chExt cx="1367" cy="360"/>
            </a:xfrm>
          </p:grpSpPr>
          <p:sp>
            <p:nvSpPr>
              <p:cNvPr id="39" name="L 形 38"/>
              <p:cNvSpPr/>
              <p:nvPr/>
            </p:nvSpPr>
            <p:spPr>
              <a:xfrm rot="13545922">
                <a:off x="17277" y="2786"/>
                <a:ext cx="361" cy="361"/>
              </a:xfrm>
              <a:prstGeom prst="corner">
                <a:avLst>
                  <a:gd name="adj1" fmla="val 27882"/>
                  <a:gd name="adj2" fmla="val 28998"/>
                </a:avLst>
              </a:prstGeom>
              <a:noFill/>
              <a:ln w="6350">
                <a:solidFill>
                  <a:srgbClr val="015EE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695">
                  <a:latin typeface="思源黑体 CN Normal" panose="020B0400000000000000" pitchFamily="34" charset="-122"/>
                  <a:ea typeface="思源黑体 CN Medium" panose="020B06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40" name="L 形 39"/>
              <p:cNvSpPr/>
              <p:nvPr/>
            </p:nvSpPr>
            <p:spPr>
              <a:xfrm rot="13545922">
                <a:off x="17780" y="2786"/>
                <a:ext cx="361" cy="361"/>
              </a:xfrm>
              <a:prstGeom prst="corner">
                <a:avLst>
                  <a:gd name="adj1" fmla="val 27882"/>
                  <a:gd name="adj2" fmla="val 28998"/>
                </a:avLst>
              </a:prstGeom>
              <a:noFill/>
              <a:ln w="6350">
                <a:solidFill>
                  <a:srgbClr val="F5512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695">
                  <a:latin typeface="思源黑体 CN Normal" panose="020B0400000000000000" pitchFamily="34" charset="-122"/>
                  <a:ea typeface="思源黑体 CN Medium" panose="020B06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41" name="L 形 40"/>
              <p:cNvSpPr/>
              <p:nvPr/>
            </p:nvSpPr>
            <p:spPr>
              <a:xfrm rot="13545922">
                <a:off x="18284" y="2786"/>
                <a:ext cx="361" cy="361"/>
              </a:xfrm>
              <a:prstGeom prst="corner">
                <a:avLst>
                  <a:gd name="adj1" fmla="val 27882"/>
                  <a:gd name="adj2" fmla="val 28998"/>
                </a:avLst>
              </a:prstGeom>
              <a:noFill/>
              <a:ln w="6350">
                <a:solidFill>
                  <a:srgbClr val="015EE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695">
                  <a:latin typeface="思源黑体 CN Normal" panose="020B0400000000000000" pitchFamily="34" charset="-122"/>
                  <a:ea typeface="思源黑体 CN Medium" panose="020B0600000000000000" pitchFamily="34" charset="-122"/>
                  <a:sym typeface="思源黑体 CN Normal" panose="020B0400000000000000" pitchFamily="34" charset="-122"/>
                </a:endParaRPr>
              </a:p>
            </p:txBody>
          </p:sp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2367730" y="756314"/>
            <a:ext cx="7456541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/>
            <a:r>
              <a:rPr lang="zh-CN" altLang="en-US" sz="4000" b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活力满满</a:t>
            </a:r>
            <a:endParaRPr lang="zh-CN" altLang="en-US" sz="4000" b="1">
              <a:solidFill>
                <a:schemeClr val="bg1"/>
              </a:solidFill>
              <a:effectLst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7169" name="文本框 3"/>
          <p:cNvSpPr txBox="1"/>
          <p:nvPr>
            <p:custDataLst>
              <p:tags r:id="rId2"/>
            </p:custDataLst>
          </p:nvPr>
        </p:nvSpPr>
        <p:spPr>
          <a:xfrm>
            <a:off x="1164600" y="2234597"/>
            <a:ext cx="3821430" cy="49720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 algn="l"/>
            <a:r>
              <a:rPr lang="zh-CN" altLang="zh-CN" sz="2635" b="1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每袋出厂添加</a:t>
            </a:r>
            <a:r>
              <a:rPr lang="en-US" altLang="zh-CN" sz="2635" b="1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300</a:t>
            </a:r>
            <a:r>
              <a:rPr lang="zh-CN" altLang="en-US" sz="2635" b="1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亿</a:t>
            </a:r>
            <a:r>
              <a:rPr lang="zh-CN" altLang="zh-CN" sz="2635" b="1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活菌</a:t>
            </a:r>
            <a:endParaRPr lang="zh-CN" altLang="zh-CN" sz="2635" b="1">
              <a:ln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6117506" y="4535709"/>
            <a:ext cx="4716780" cy="8921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315">
                <a:latin typeface="微软雅黑" panose="020B0503020204020204" charset="-122"/>
                <a:ea typeface="微软雅黑" panose="020B0503020204020204" charset="-122"/>
              </a:rPr>
              <a:t>通过微囊化包埋等致密、完整的物理结构，</a:t>
            </a:r>
            <a:endParaRPr lang="zh-CN" altLang="en-US" sz="1315"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315">
                <a:latin typeface="微软雅黑" panose="020B0503020204020204" charset="-122"/>
                <a:ea typeface="微软雅黑" panose="020B0503020204020204" charset="-122"/>
              </a:rPr>
              <a:t>提供相对封闭的环境，对细胞起到保护作用。</a:t>
            </a:r>
            <a:endParaRPr lang="zh-CN" altLang="en-US" sz="1315"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95" b="1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让菌株们充满活力，更鲜活，发挥最大</a:t>
            </a:r>
            <a:r>
              <a:rPr lang="en-US" altLang="zh-CN" sz="1695" b="1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 sz="1695" b="1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威力</a:t>
            </a:r>
            <a:r>
              <a:rPr lang="en-US" altLang="zh-CN" sz="1695" b="1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endParaRPr lang="en-US" altLang="zh-CN" sz="1695" b="1">
              <a:solidFill>
                <a:schemeClr val="accent4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16437" b="21657"/>
          <a:stretch>
            <a:fillRect/>
          </a:stretch>
        </p:blipFill>
        <p:spPr>
          <a:xfrm>
            <a:off x="6229515" y="2766800"/>
            <a:ext cx="4228280" cy="1666700"/>
          </a:xfrm>
          <a:prstGeom prst="rect">
            <a:avLst/>
          </a:prstGeom>
        </p:spPr>
      </p:pic>
      <p:sp>
        <p:nvSpPr>
          <p:cNvPr id="12" name="文本框 3"/>
          <p:cNvSpPr txBox="1"/>
          <p:nvPr>
            <p:custDataLst>
              <p:tags r:id="rId6"/>
            </p:custDataLst>
          </p:nvPr>
        </p:nvSpPr>
        <p:spPr>
          <a:xfrm>
            <a:off x="6117506" y="2234597"/>
            <a:ext cx="2529840" cy="49720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p>
            <a:pPr algn="l"/>
            <a:r>
              <a:rPr lang="zh-CN" altLang="zh-CN" sz="2635" b="1">
                <a:ln/>
                <a:solidFill>
                  <a:schemeClr val="accent4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微囊化包埋技术</a:t>
            </a:r>
            <a:endParaRPr lang="zh-CN" altLang="zh-CN" sz="2635" b="1">
              <a:ln/>
              <a:solidFill>
                <a:schemeClr val="accent4"/>
              </a:solidFill>
              <a:effectLst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36" name="组合 35"/>
          <p:cNvGrpSpPr/>
          <p:nvPr/>
        </p:nvGrpSpPr>
        <p:grpSpPr>
          <a:xfrm rot="0">
            <a:off x="8671619" y="2417331"/>
            <a:ext cx="476115" cy="125451"/>
            <a:chOff x="17277" y="2786"/>
            <a:chExt cx="1367" cy="360"/>
          </a:xfrm>
        </p:grpSpPr>
        <p:sp>
          <p:nvSpPr>
            <p:cNvPr id="48" name="L 形 47"/>
            <p:cNvSpPr/>
            <p:nvPr/>
          </p:nvSpPr>
          <p:spPr>
            <a:xfrm rot="13545922">
              <a:off x="17277" y="2786"/>
              <a:ext cx="361" cy="361"/>
            </a:xfrm>
            <a:prstGeom prst="corner">
              <a:avLst>
                <a:gd name="adj1" fmla="val 27882"/>
                <a:gd name="adj2" fmla="val 28998"/>
              </a:avLst>
            </a:prstGeom>
            <a:noFill/>
            <a:ln w="6350">
              <a:solidFill>
                <a:srgbClr val="015E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95">
                <a:latin typeface="思源黑体 CN Normal" panose="020B0400000000000000" pitchFamily="34" charset="-122"/>
                <a:ea typeface="思源黑体 CN Medium" panose="020B0600000000000000" pitchFamily="34" charset="-122"/>
                <a:sym typeface="思源黑体 CN Normal" panose="020B0400000000000000" pitchFamily="34" charset="-122"/>
              </a:endParaRPr>
            </a:p>
          </p:txBody>
        </p:sp>
        <p:sp>
          <p:nvSpPr>
            <p:cNvPr id="49" name="L 形 48"/>
            <p:cNvSpPr/>
            <p:nvPr/>
          </p:nvSpPr>
          <p:spPr>
            <a:xfrm rot="13545922">
              <a:off x="17780" y="2786"/>
              <a:ext cx="361" cy="361"/>
            </a:xfrm>
            <a:prstGeom prst="corner">
              <a:avLst>
                <a:gd name="adj1" fmla="val 27882"/>
                <a:gd name="adj2" fmla="val 28998"/>
              </a:avLst>
            </a:prstGeom>
            <a:noFill/>
            <a:ln w="6350">
              <a:solidFill>
                <a:srgbClr val="F551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95">
                <a:latin typeface="思源黑体 CN Normal" panose="020B0400000000000000" pitchFamily="34" charset="-122"/>
                <a:ea typeface="思源黑体 CN Medium" panose="020B0600000000000000" pitchFamily="34" charset="-122"/>
                <a:sym typeface="思源黑体 CN Normal" panose="020B0400000000000000" pitchFamily="34" charset="-122"/>
              </a:endParaRPr>
            </a:p>
          </p:txBody>
        </p:sp>
        <p:sp>
          <p:nvSpPr>
            <p:cNvPr id="37" name="L 形 36"/>
            <p:cNvSpPr/>
            <p:nvPr/>
          </p:nvSpPr>
          <p:spPr>
            <a:xfrm rot="13545922">
              <a:off x="18284" y="2786"/>
              <a:ext cx="361" cy="361"/>
            </a:xfrm>
            <a:prstGeom prst="corner">
              <a:avLst>
                <a:gd name="adj1" fmla="val 27882"/>
                <a:gd name="adj2" fmla="val 28998"/>
              </a:avLst>
            </a:prstGeom>
            <a:noFill/>
            <a:ln w="6350">
              <a:solidFill>
                <a:srgbClr val="015E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95">
                <a:latin typeface="思源黑体 CN Normal" panose="020B0400000000000000" pitchFamily="34" charset="-122"/>
                <a:ea typeface="思源黑体 CN Medium" panose="020B0600000000000000" pitchFamily="34" charset="-122"/>
                <a:sym typeface="思源黑体 CN Normal" panose="020B0400000000000000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 rot="0">
            <a:off x="4942751" y="2417331"/>
            <a:ext cx="476115" cy="125451"/>
            <a:chOff x="17277" y="2786"/>
            <a:chExt cx="1367" cy="360"/>
          </a:xfrm>
        </p:grpSpPr>
        <p:sp>
          <p:nvSpPr>
            <p:cNvPr id="16" name="L 形 15"/>
            <p:cNvSpPr/>
            <p:nvPr/>
          </p:nvSpPr>
          <p:spPr>
            <a:xfrm rot="13545922">
              <a:off x="17277" y="2786"/>
              <a:ext cx="361" cy="361"/>
            </a:xfrm>
            <a:prstGeom prst="corner">
              <a:avLst>
                <a:gd name="adj1" fmla="val 27882"/>
                <a:gd name="adj2" fmla="val 28998"/>
              </a:avLst>
            </a:prstGeom>
            <a:noFill/>
            <a:ln w="6350">
              <a:solidFill>
                <a:srgbClr val="015E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95">
                <a:latin typeface="思源黑体 CN Normal" panose="020B0400000000000000" pitchFamily="34" charset="-122"/>
                <a:ea typeface="思源黑体 CN Medium" panose="020B0600000000000000" pitchFamily="34" charset="-122"/>
                <a:sym typeface="思源黑体 CN Normal" panose="020B0400000000000000" pitchFamily="34" charset="-122"/>
              </a:endParaRPr>
            </a:p>
          </p:txBody>
        </p:sp>
        <p:sp>
          <p:nvSpPr>
            <p:cNvPr id="17" name="L 形 16"/>
            <p:cNvSpPr/>
            <p:nvPr/>
          </p:nvSpPr>
          <p:spPr>
            <a:xfrm rot="13545922">
              <a:off x="17780" y="2786"/>
              <a:ext cx="361" cy="361"/>
            </a:xfrm>
            <a:prstGeom prst="corner">
              <a:avLst>
                <a:gd name="adj1" fmla="val 27882"/>
                <a:gd name="adj2" fmla="val 28998"/>
              </a:avLst>
            </a:prstGeom>
            <a:noFill/>
            <a:ln w="6350">
              <a:solidFill>
                <a:srgbClr val="F551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95">
                <a:latin typeface="思源黑体 CN Normal" panose="020B0400000000000000" pitchFamily="34" charset="-122"/>
                <a:ea typeface="思源黑体 CN Medium" panose="020B0600000000000000" pitchFamily="34" charset="-122"/>
                <a:sym typeface="思源黑体 CN Normal" panose="020B0400000000000000" pitchFamily="34" charset="-122"/>
              </a:endParaRPr>
            </a:p>
          </p:txBody>
        </p:sp>
        <p:sp>
          <p:nvSpPr>
            <p:cNvPr id="18" name="L 形 17"/>
            <p:cNvSpPr/>
            <p:nvPr/>
          </p:nvSpPr>
          <p:spPr>
            <a:xfrm rot="13545922">
              <a:off x="18284" y="2786"/>
              <a:ext cx="361" cy="361"/>
            </a:xfrm>
            <a:prstGeom prst="corner">
              <a:avLst>
                <a:gd name="adj1" fmla="val 27882"/>
                <a:gd name="adj2" fmla="val 28998"/>
              </a:avLst>
            </a:prstGeom>
            <a:noFill/>
            <a:ln w="6350">
              <a:solidFill>
                <a:srgbClr val="015E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95">
                <a:latin typeface="思源黑体 CN Normal" panose="020B0400000000000000" pitchFamily="34" charset="-122"/>
                <a:ea typeface="思源黑体 CN Medium" panose="020B0600000000000000" pitchFamily="34" charset="-122"/>
                <a:sym typeface="思源黑体 CN Normal" panose="020B0400000000000000" pitchFamily="34" charset="-122"/>
              </a:endParaRPr>
            </a:p>
          </p:txBody>
        </p:sp>
      </p:grpSp>
      <p:pic>
        <p:nvPicPr>
          <p:cNvPr id="4" name="图片 3" descr="配图1"/>
          <p:cNvPicPr>
            <a:picLocks noChangeAspect="1"/>
          </p:cNvPicPr>
          <p:nvPr/>
        </p:nvPicPr>
        <p:blipFill>
          <a:blip r:embed="rId7"/>
          <a:srcRect l="10227" t="21997" r="50669" b="19755"/>
          <a:stretch>
            <a:fillRect/>
          </a:stretch>
        </p:blipFill>
        <p:spPr>
          <a:xfrm>
            <a:off x="1203728" y="2833707"/>
            <a:ext cx="3871045" cy="240327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千库网_科技圆形绿色渐变背景_背景编号6127157"/>
          <p:cNvPicPr>
            <a:picLocks noChangeAspect="1"/>
          </p:cNvPicPr>
          <p:nvPr userDrawn="1"/>
        </p:nvPicPr>
        <p:blipFill>
          <a:blip r:embed="rId1"/>
          <a:srcRect l="3333" r="12016"/>
          <a:stretch>
            <a:fillRect/>
          </a:stretch>
        </p:blipFill>
        <p:spPr>
          <a:xfrm>
            <a:off x="0" y="114300"/>
            <a:ext cx="12189460" cy="6857365"/>
          </a:xfrm>
          <a:prstGeom prst="rect">
            <a:avLst/>
          </a:prstGeom>
        </p:spPr>
      </p:pic>
      <p:pic>
        <p:nvPicPr>
          <p:cNvPr id="4" name="图片 3" descr="配图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145" y="875030"/>
            <a:ext cx="12226290" cy="5178425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5659014" y="2547693"/>
            <a:ext cx="5771919" cy="1576495"/>
            <a:chOff x="7807" y="2606"/>
            <a:chExt cx="9662" cy="2639"/>
          </a:xfrm>
        </p:grpSpPr>
        <p:sp>
          <p:nvSpPr>
            <p:cNvPr id="2" name="文本框 1"/>
            <p:cNvSpPr txBox="1"/>
            <p:nvPr/>
          </p:nvSpPr>
          <p:spPr>
            <a:xfrm>
              <a:off x="7807" y="2606"/>
              <a:ext cx="9662" cy="141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p>
              <a:pPr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4890" b="1">
                  <a:ln/>
                  <a:solidFill>
                    <a:schemeClr val="accent4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守护中国人肠道健康</a:t>
              </a:r>
              <a:endParaRPr lang="zh-CN" altLang="en-US" sz="4890" b="1">
                <a:ln/>
                <a:solidFill>
                  <a:schemeClr val="accent4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7807" y="3833"/>
              <a:ext cx="8623" cy="141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p>
              <a:pPr lvl="0" algn="l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4890" b="1">
                  <a:ln/>
                  <a:solidFill>
                    <a:schemeClr val="accent4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就是守护健康中国</a:t>
              </a:r>
              <a:endParaRPr lang="zh-CN" altLang="en-US" sz="4890" b="1">
                <a:ln/>
                <a:solidFill>
                  <a:schemeClr val="accent4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sp>
        <p:nvSpPr>
          <p:cNvPr id="25" name="图形"/>
          <p:cNvSpPr/>
          <p:nvPr/>
        </p:nvSpPr>
        <p:spPr>
          <a:xfrm>
            <a:off x="-462897" y="5141902"/>
            <a:ext cx="1487485" cy="1487485"/>
          </a:xfrm>
          <a:prstGeom prst="ellipse">
            <a:avLst/>
          </a:prstGeom>
          <a:noFill/>
          <a:ln w="101600">
            <a:gradFill>
              <a:gsLst>
                <a:gs pos="0">
                  <a:srgbClr val="00B050"/>
                </a:gs>
                <a:gs pos="95000">
                  <a:schemeClr val="accent1"/>
                </a:gs>
              </a:gsLst>
              <a:lin ang="135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695">
              <a:cs typeface="思源黑体 CN Normal" panose="020B0400000000000000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 rot="0">
            <a:off x="1023318" y="473023"/>
            <a:ext cx="10994843" cy="872180"/>
            <a:chOff x="1312" y="-596"/>
            <a:chExt cx="18405" cy="1460"/>
          </a:xfrm>
        </p:grpSpPr>
        <p:sp>
          <p:nvSpPr>
            <p:cNvPr id="16" name="图形"/>
            <p:cNvSpPr/>
            <p:nvPr/>
          </p:nvSpPr>
          <p:spPr>
            <a:xfrm>
              <a:off x="18257" y="-596"/>
              <a:ext cx="1460" cy="1460"/>
            </a:xfrm>
            <a:prstGeom prst="ellipse">
              <a:avLst/>
            </a:prstGeom>
            <a:noFill/>
            <a:ln w="47625">
              <a:gradFill>
                <a:gsLst>
                  <a:gs pos="0">
                    <a:srgbClr val="92D050"/>
                  </a:gs>
                  <a:gs pos="95000">
                    <a:schemeClr val="bg1"/>
                  </a:gs>
                </a:gsLst>
                <a:lin ang="13500000" scaled="1"/>
              </a:gra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9AC47A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95">
                <a:cs typeface="字魂58号-创中黑" panose="00000500000000000000" charset="-122"/>
              </a:endParaRPr>
            </a:p>
          </p:txBody>
        </p:sp>
        <p:sp>
          <p:nvSpPr>
            <p:cNvPr id="17" name="图形"/>
            <p:cNvSpPr/>
            <p:nvPr/>
          </p:nvSpPr>
          <p:spPr>
            <a:xfrm>
              <a:off x="1312" y="-596"/>
              <a:ext cx="1012" cy="1012"/>
            </a:xfrm>
            <a:prstGeom prst="ellipse">
              <a:avLst/>
            </a:prstGeom>
            <a:noFill/>
            <a:ln w="50800">
              <a:gradFill>
                <a:gsLst>
                  <a:gs pos="0">
                    <a:srgbClr val="FFFF00"/>
                  </a:gs>
                  <a:gs pos="95000">
                    <a:schemeClr val="accent1"/>
                  </a:gs>
                </a:gsLst>
                <a:lin ang="13500000" scaled="1"/>
              </a:gra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9AC47A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95">
                <a:cs typeface="字魂58号-创中黑" panose="00000500000000000000" charset="-122"/>
              </a:endParaRPr>
            </a:p>
          </p:txBody>
        </p:sp>
      </p:grpSp>
    </p:spTree>
  </p:cSld>
  <p:clrMapOvr>
    <a:masterClrMapping/>
  </p:clrMapOvr>
</p:sld>
</file>

<file path=ppt/tags/tag1.xml><?xml version="1.0" encoding="utf-8"?>
<p:tagLst xmlns:p="http://schemas.openxmlformats.org/presentationml/2006/main">
  <p:tag name="KSO_WM_SLIDE_MODEL_TYPE" val="cover"/>
  <p:tag name="resource_record_key" val="{&quot;13&quot;:[20209627]}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DIAGRAM_VIRTUALLY_FRAME" val="{&quot;height&quot;:233.1677165354331,&quot;left&quot;:97.46291338582677,&quot;top&quot;:202.14417322834646,&quot;width&quot;:765.0741732283464}"/>
</p:tagLst>
</file>

<file path=ppt/tags/tag4.xml><?xml version="1.0" encoding="utf-8"?>
<p:tagLst xmlns:p="http://schemas.openxmlformats.org/presentationml/2006/main">
  <p:tag name="KSO_WM_DIAGRAM_VIRTUALLY_FRAME" val="{&quot;height&quot;:233.1677165354331,&quot;left&quot;:97.46291338582677,&quot;top&quot;:202.14417322834646,&quot;width&quot;:765.0741732283464}"/>
</p:tagLst>
</file>

<file path=ppt/tags/tag5.xml><?xml version="1.0" encoding="utf-8"?>
<p:tagLst xmlns:p="http://schemas.openxmlformats.org/presentationml/2006/main">
  <p:tag name="KSO_WM_DIAGRAM_VIRTUALLY_FRAME" val="{&quot;height&quot;:233.1677165354331,&quot;left&quot;:97.46291338582677,&quot;top&quot;:202.14417322834646,&quot;width&quot;:765.0741732283464}"/>
</p:tagLst>
</file>

<file path=ppt/tags/tag6.xml><?xml version="1.0" encoding="utf-8"?>
<p:tagLst xmlns:p="http://schemas.openxmlformats.org/presentationml/2006/main">
  <p:tag name="KSO_WM_DIAGRAM_VIRTUALLY_FRAME" val="{&quot;height&quot;:233.1677165354331,&quot;left&quot;:97.46291338582677,&quot;top&quot;:202.14417322834646,&quot;width&quot;:765.0741732283464}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DIAGRAM_VIRTUALLY_FRAME" val="{&quot;height&quot;:233.1677165354331,&quot;left&quot;:97.46291338582677,&quot;top&quot;:202.14417322834646,&quot;width&quot;:765.0741732283464}"/>
</p:tagLst>
</file>

<file path=ppt/tags/tag9.xml><?xml version="1.0" encoding="utf-8"?>
<p:tagLst xmlns:p="http://schemas.openxmlformats.org/presentationml/2006/main">
  <p:tag name="KSO_WM_DIAGRAM_VIRTUALLY_FRAME" val="{&quot;height&quot;:233.1677165354331,&quot;left&quot;:97.46291338582677,&quot;top&quot;:202.14417322834646,&quot;width&quot;:765.0741732283464}"/>
</p:tagLst>
</file>

<file path=ppt/tags/tag10.xml><?xml version="1.0" encoding="utf-8"?>
<p:tagLst xmlns:p="http://schemas.openxmlformats.org/presentationml/2006/main">
  <p:tag name="KSO_WM_DIAGRAM_VIRTUALLY_FRAME" val="{&quot;height&quot;:233.1677165354331,&quot;left&quot;:97.46291338582677,&quot;top&quot;:202.14417322834646,&quot;width&quot;:765.0741732283464}"/>
</p:tagLst>
</file>

<file path=ppt/tags/tag11.xml><?xml version="1.0" encoding="utf-8"?>
<p:tagLst xmlns:p="http://schemas.openxmlformats.org/presentationml/2006/main">
  <p:tag name="KSO_WM_DIAGRAM_VIRTUALLY_FRAME" val="{&quot;height&quot;:233.1677165354331,&quot;left&quot;:97.46291338582677,&quot;top&quot;:202.14417322834646,&quot;width&quot;:765.0741732283464}"/>
</p:tagLst>
</file>

<file path=ppt/tags/tag12.xml><?xml version="1.0" encoding="utf-8"?>
<p:tagLst xmlns:p="http://schemas.openxmlformats.org/presentationml/2006/main">
  <p:tag name="KSO_WM_DIAGRAM_VIRTUALLY_FRAME" val="{&quot;height&quot;:233.1677165354331,&quot;left&quot;:97.46291338582677,&quot;top&quot;:202.14417322834646,&quot;width&quot;:765.0741732283464}"/>
</p:tagLst>
</file>

<file path=ppt/tags/tag13.xml><?xml version="1.0" encoding="utf-8"?>
<p:tagLst xmlns:p="http://schemas.openxmlformats.org/presentationml/2006/main">
  <p:tag name="KSO_WM_DIAGRAM_VIRTUALLY_FRAME" val="{&quot;height&quot;:233.1677165354331,&quot;left&quot;:97.46291338582677,&quot;top&quot;:202.14417322834646,&quot;width&quot;:765.0741732283464}"/>
</p:tagLst>
</file>

<file path=ppt/tags/tag14.xml><?xml version="1.0" encoding="utf-8"?>
<p:tagLst xmlns:p="http://schemas.openxmlformats.org/presentationml/2006/main">
  <p:tag name="KSO_WM_DIAGRAM_VIRTUALLY_FRAME" val="{&quot;height&quot;:233.1677165354331,&quot;left&quot;:97.46291338582677,&quot;top&quot;:202.14417322834646,&quot;width&quot;:765.0741732283464}"/>
</p:tagLst>
</file>

<file path=ppt/tags/tag15.xml><?xml version="1.0" encoding="utf-8"?>
<p:tagLst xmlns:p="http://schemas.openxmlformats.org/presentationml/2006/main">
  <p:tag name="KSO_WM_DIAGRAM_VIRTUALLY_FRAME" val="{&quot;height&quot;:233.1677165354331,&quot;left&quot;:97.46291338582677,&quot;top&quot;:202.14417322834646,&quot;width&quot;:765.0741732283464}"/>
</p:tagLst>
</file>

<file path=ppt/tags/tag16.xml><?xml version="1.0" encoding="utf-8"?>
<p:tagLst xmlns:p="http://schemas.openxmlformats.org/presentationml/2006/main">
  <p:tag name="KSO_WM_DIAGRAM_VIRTUALLY_FRAME" val="{&quot;height&quot;:233.1677165354331,&quot;left&quot;:97.46291338582677,&quot;top&quot;:202.14417322834646,&quot;width&quot;:765.0741732283464}"/>
</p:tagLst>
</file>

<file path=ppt/tags/tag17.xml><?xml version="1.0" encoding="utf-8"?>
<p:tagLst xmlns:p="http://schemas.openxmlformats.org/presentationml/2006/main">
  <p:tag name="KSO_WM_DIAGRAM_VIRTUALLY_FRAME" val="{&quot;height&quot;:233.1677165354331,&quot;left&quot;:97.46291338582677,&quot;top&quot;:202.14417322834646,&quot;width&quot;:765.0741732283464}"/>
</p:tagLst>
</file>

<file path=ppt/tags/tag18.xml><?xml version="1.0" encoding="utf-8"?>
<p:tagLst xmlns:p="http://schemas.openxmlformats.org/presentationml/2006/main">
  <p:tag name="KSO_WM_DIAGRAM_VIRTUALLY_FRAME" val="{&quot;height&quot;:233.1677165354331,&quot;left&quot;:97.46291338582677,&quot;top&quot;:202.14417322834646,&quot;width&quot;:765.0741732283464}"/>
</p:tagLst>
</file>

<file path=ppt/tags/tag19.xml><?xml version="1.0" encoding="utf-8"?>
<p:tagLst xmlns:p="http://schemas.openxmlformats.org/presentationml/2006/main">
  <p:tag name="KSO_WM_DIAGRAM_VIRTUALLY_FRAME" val="{&quot;height&quot;:233.1677165354331,&quot;left&quot;:97.46291338582677,&quot;top&quot;:202.14417322834646,&quot;width&quot;:765.0741732283464}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resource_record_key" val="{&quot;13&quot;:[20209627,19948759]}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658</Words>
  <Application>WPS 演示</Application>
  <PresentationFormat>宽屏</PresentationFormat>
  <Paragraphs>157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0" baseType="lpstr">
      <vt:lpstr>Arial</vt:lpstr>
      <vt:lpstr>宋体</vt:lpstr>
      <vt:lpstr>Wingdings</vt:lpstr>
      <vt:lpstr>微软雅黑</vt:lpstr>
      <vt:lpstr>字魂58号-创中黑</vt:lpstr>
      <vt:lpstr>思源黑体 CN Normal</vt:lpstr>
      <vt:lpstr>思源黑体 CN Medium</vt:lpstr>
      <vt:lpstr>思源宋体 CN</vt:lpstr>
      <vt:lpstr>Arial Unicode MS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MC超哥</cp:lastModifiedBy>
  <cp:revision>5</cp:revision>
  <dcterms:created xsi:type="dcterms:W3CDTF">2023-08-09T12:44:00Z</dcterms:created>
  <dcterms:modified xsi:type="dcterms:W3CDTF">2025-01-09T07:04:29Z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2052-12.1.0.19302</vt:lpwstr>
  </property>
</Properties>
</file>